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2">
  <p:sldMasterIdLst>
    <p:sldMasterId id="2147483688" r:id="rId1"/>
  </p:sldMasterIdLst>
  <p:notesMasterIdLst>
    <p:notesMasterId r:id="rId69"/>
  </p:notesMasterIdLst>
  <p:sldIdLst>
    <p:sldId id="256" r:id="rId2"/>
    <p:sldId id="307" r:id="rId3"/>
    <p:sldId id="349" r:id="rId4"/>
    <p:sldId id="348" r:id="rId5"/>
    <p:sldId id="351" r:id="rId6"/>
    <p:sldId id="352" r:id="rId7"/>
    <p:sldId id="353" r:id="rId8"/>
    <p:sldId id="354" r:id="rId9"/>
    <p:sldId id="355" r:id="rId10"/>
    <p:sldId id="350" r:id="rId11"/>
    <p:sldId id="308" r:id="rId12"/>
    <p:sldId id="310" r:id="rId13"/>
    <p:sldId id="311" r:id="rId14"/>
    <p:sldId id="312" r:id="rId15"/>
    <p:sldId id="313" r:id="rId16"/>
    <p:sldId id="314" r:id="rId17"/>
    <p:sldId id="356" r:id="rId18"/>
    <p:sldId id="347" r:id="rId19"/>
    <p:sldId id="315" r:id="rId20"/>
    <p:sldId id="316" r:id="rId21"/>
    <p:sldId id="357" r:id="rId22"/>
    <p:sldId id="360" r:id="rId23"/>
    <p:sldId id="363" r:id="rId24"/>
    <p:sldId id="317" r:id="rId25"/>
    <p:sldId id="361" r:id="rId26"/>
    <p:sldId id="362" r:id="rId27"/>
    <p:sldId id="318" r:id="rId28"/>
    <p:sldId id="364" r:id="rId29"/>
    <p:sldId id="366" r:id="rId30"/>
    <p:sldId id="319" r:id="rId31"/>
    <p:sldId id="320" r:id="rId32"/>
    <p:sldId id="367" r:id="rId33"/>
    <p:sldId id="321" r:id="rId34"/>
    <p:sldId id="368" r:id="rId35"/>
    <p:sldId id="369" r:id="rId36"/>
    <p:sldId id="370" r:id="rId37"/>
    <p:sldId id="371" r:id="rId38"/>
    <p:sldId id="376" r:id="rId39"/>
    <p:sldId id="372" r:id="rId40"/>
    <p:sldId id="373" r:id="rId41"/>
    <p:sldId id="374" r:id="rId42"/>
    <p:sldId id="375" r:id="rId43"/>
    <p:sldId id="378" r:id="rId44"/>
    <p:sldId id="322" r:id="rId45"/>
    <p:sldId id="323" r:id="rId46"/>
    <p:sldId id="324" r:id="rId47"/>
    <p:sldId id="379" r:id="rId48"/>
    <p:sldId id="325" r:id="rId49"/>
    <p:sldId id="326" r:id="rId50"/>
    <p:sldId id="327" r:id="rId51"/>
    <p:sldId id="328" r:id="rId52"/>
    <p:sldId id="330" r:id="rId53"/>
    <p:sldId id="331" r:id="rId54"/>
    <p:sldId id="332" r:id="rId55"/>
    <p:sldId id="333" r:id="rId56"/>
    <p:sldId id="334" r:id="rId57"/>
    <p:sldId id="335" r:id="rId58"/>
    <p:sldId id="336" r:id="rId59"/>
    <p:sldId id="337" r:id="rId60"/>
    <p:sldId id="338" r:id="rId61"/>
    <p:sldId id="339" r:id="rId62"/>
    <p:sldId id="340" r:id="rId63"/>
    <p:sldId id="341" r:id="rId64"/>
    <p:sldId id="342" r:id="rId65"/>
    <p:sldId id="346" r:id="rId66"/>
    <p:sldId id="343" r:id="rId67"/>
    <p:sldId id="344"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ar Ramakrishnan Reddy, Integra-PDY, IN" initials="MRRII" lastIdx="28" clrIdx="0">
    <p:extLst>
      <p:ext uri="{19B8F6BF-5375-455C-9EA6-DF929625EA0E}">
        <p15:presenceInfo xmlns:p15="http://schemas.microsoft.com/office/powerpoint/2012/main" userId="S-1-5-21-1408920735-363312195-2789242753-42503" providerId="AD"/>
      </p:ext>
    </p:extLst>
  </p:cmAuthor>
  <p:cmAuthor id="2" name="Mridula Sahay, Integra-PDY, IN" initials="MSII" lastIdx="1" clrIdx="1">
    <p:extLst>
      <p:ext uri="{19B8F6BF-5375-455C-9EA6-DF929625EA0E}">
        <p15:presenceInfo xmlns:p15="http://schemas.microsoft.com/office/powerpoint/2012/main" userId="Mridula Sahay, Integra-PDY, 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10" autoAdjust="0"/>
    <p:restoredTop sz="87565" autoAdjust="0"/>
  </p:normalViewPr>
  <p:slideViewPr>
    <p:cSldViewPr>
      <p:cViewPr varScale="1">
        <p:scale>
          <a:sx n="60" d="100"/>
          <a:sy n="60" d="100"/>
        </p:scale>
        <p:origin x="1388" y="48"/>
      </p:cViewPr>
      <p:guideLst>
        <p:guide orient="horz" pos="2160"/>
        <p:guide pos="288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422B10-FE80-4935-B9C9-55F2DE02CE53}" type="datetimeFigureOut">
              <a:rPr lang="en-US" smtClean="0"/>
              <a:t>4/4/2020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74C31-EB4A-4B21-8134-CB5741A1DC5F}" type="slidenum">
              <a:rPr lang="en-US" smtClean="0"/>
              <a:t>‹#›</a:t>
            </a:fld>
            <a:endParaRPr lang="en-US" dirty="0"/>
          </a:p>
        </p:txBody>
      </p:sp>
    </p:spTree>
    <p:extLst>
      <p:ext uri="{BB962C8B-B14F-4D97-AF65-F5344CB8AC3E}">
        <p14:creationId xmlns:p14="http://schemas.microsoft.com/office/powerpoint/2010/main" val="2113143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a:t>
            </a:fld>
            <a:endParaRPr lang="en-US" dirty="0"/>
          </a:p>
        </p:txBody>
      </p:sp>
    </p:spTree>
    <p:extLst>
      <p:ext uri="{BB962C8B-B14F-4D97-AF65-F5344CB8AC3E}">
        <p14:creationId xmlns:p14="http://schemas.microsoft.com/office/powerpoint/2010/main" val="1256127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10</a:t>
            </a:fld>
            <a:endParaRPr lang="en-US" dirty="0"/>
          </a:p>
        </p:txBody>
      </p:sp>
    </p:spTree>
    <p:extLst>
      <p:ext uri="{BB962C8B-B14F-4D97-AF65-F5344CB8AC3E}">
        <p14:creationId xmlns:p14="http://schemas.microsoft.com/office/powerpoint/2010/main" val="2348297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11</a:t>
            </a:fld>
            <a:endParaRPr lang="en-US" dirty="0"/>
          </a:p>
        </p:txBody>
      </p:sp>
    </p:spTree>
    <p:extLst>
      <p:ext uri="{BB962C8B-B14F-4D97-AF65-F5344CB8AC3E}">
        <p14:creationId xmlns:p14="http://schemas.microsoft.com/office/powerpoint/2010/main" val="3564788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12</a:t>
            </a:fld>
            <a:endParaRPr lang="en-US" dirty="0"/>
          </a:p>
        </p:txBody>
      </p:sp>
    </p:spTree>
    <p:extLst>
      <p:ext uri="{BB962C8B-B14F-4D97-AF65-F5344CB8AC3E}">
        <p14:creationId xmlns:p14="http://schemas.microsoft.com/office/powerpoint/2010/main" val="958128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13</a:t>
            </a:fld>
            <a:endParaRPr lang="en-US" dirty="0"/>
          </a:p>
        </p:txBody>
      </p:sp>
    </p:spTree>
    <p:extLst>
      <p:ext uri="{BB962C8B-B14F-4D97-AF65-F5344CB8AC3E}">
        <p14:creationId xmlns:p14="http://schemas.microsoft.com/office/powerpoint/2010/main" val="3953494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14</a:t>
            </a:fld>
            <a:endParaRPr lang="en-US" dirty="0"/>
          </a:p>
        </p:txBody>
      </p:sp>
    </p:spTree>
    <p:extLst>
      <p:ext uri="{BB962C8B-B14F-4D97-AF65-F5344CB8AC3E}">
        <p14:creationId xmlns:p14="http://schemas.microsoft.com/office/powerpoint/2010/main" val="3534631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15</a:t>
            </a:fld>
            <a:endParaRPr lang="en-US" dirty="0"/>
          </a:p>
        </p:txBody>
      </p:sp>
    </p:spTree>
    <p:extLst>
      <p:ext uri="{BB962C8B-B14F-4D97-AF65-F5344CB8AC3E}">
        <p14:creationId xmlns:p14="http://schemas.microsoft.com/office/powerpoint/2010/main" val="1465288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16</a:t>
            </a:fld>
            <a:endParaRPr lang="en-US" dirty="0"/>
          </a:p>
        </p:txBody>
      </p:sp>
    </p:spTree>
    <p:extLst>
      <p:ext uri="{BB962C8B-B14F-4D97-AF65-F5344CB8AC3E}">
        <p14:creationId xmlns:p14="http://schemas.microsoft.com/office/powerpoint/2010/main" val="3939802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17</a:t>
            </a:fld>
            <a:endParaRPr lang="en-US" dirty="0"/>
          </a:p>
        </p:txBody>
      </p:sp>
    </p:spTree>
    <p:extLst>
      <p:ext uri="{BB962C8B-B14F-4D97-AF65-F5344CB8AC3E}">
        <p14:creationId xmlns:p14="http://schemas.microsoft.com/office/powerpoint/2010/main" val="415341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18</a:t>
            </a:fld>
            <a:endParaRPr lang="en-US" dirty="0"/>
          </a:p>
        </p:txBody>
      </p:sp>
    </p:spTree>
    <p:extLst>
      <p:ext uri="{BB962C8B-B14F-4D97-AF65-F5344CB8AC3E}">
        <p14:creationId xmlns:p14="http://schemas.microsoft.com/office/powerpoint/2010/main" val="1588824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19</a:t>
            </a:fld>
            <a:endParaRPr lang="en-US" dirty="0"/>
          </a:p>
        </p:txBody>
      </p:sp>
    </p:spTree>
    <p:extLst>
      <p:ext uri="{BB962C8B-B14F-4D97-AF65-F5344CB8AC3E}">
        <p14:creationId xmlns:p14="http://schemas.microsoft.com/office/powerpoint/2010/main" val="2918079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a:t>
            </a:fld>
            <a:endParaRPr lang="en-US" dirty="0"/>
          </a:p>
        </p:txBody>
      </p:sp>
    </p:spTree>
    <p:extLst>
      <p:ext uri="{BB962C8B-B14F-4D97-AF65-F5344CB8AC3E}">
        <p14:creationId xmlns:p14="http://schemas.microsoft.com/office/powerpoint/2010/main" val="2046070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20</a:t>
            </a:fld>
            <a:endParaRPr lang="en-US" dirty="0"/>
          </a:p>
        </p:txBody>
      </p:sp>
    </p:spTree>
    <p:extLst>
      <p:ext uri="{BB962C8B-B14F-4D97-AF65-F5344CB8AC3E}">
        <p14:creationId xmlns:p14="http://schemas.microsoft.com/office/powerpoint/2010/main" val="391263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21</a:t>
            </a:fld>
            <a:endParaRPr lang="en-US" dirty="0"/>
          </a:p>
        </p:txBody>
      </p:sp>
    </p:spTree>
    <p:extLst>
      <p:ext uri="{BB962C8B-B14F-4D97-AF65-F5344CB8AC3E}">
        <p14:creationId xmlns:p14="http://schemas.microsoft.com/office/powerpoint/2010/main" val="3440425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Rot="1" noChangeArrowheads="1" noTextEdit="1"/>
          </p:cNvSpPr>
          <p:nvPr>
            <p:ph type="sldImg"/>
          </p:nvPr>
        </p:nvSpPr>
        <p:spPr>
          <a:ln/>
        </p:spPr>
      </p:sp>
      <p:sp>
        <p:nvSpPr>
          <p:cNvPr id="47107" name="Rectangle 3"/>
          <p:cNvSpPr>
            <a:spLocks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82181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24</a:t>
            </a:fld>
            <a:endParaRPr lang="en-US" dirty="0"/>
          </a:p>
        </p:txBody>
      </p:sp>
    </p:spTree>
    <p:extLst>
      <p:ext uri="{BB962C8B-B14F-4D97-AF65-F5344CB8AC3E}">
        <p14:creationId xmlns:p14="http://schemas.microsoft.com/office/powerpoint/2010/main" val="3075569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25</a:t>
            </a:fld>
            <a:endParaRPr lang="en-US" dirty="0"/>
          </a:p>
        </p:txBody>
      </p:sp>
    </p:spTree>
    <p:extLst>
      <p:ext uri="{BB962C8B-B14F-4D97-AF65-F5344CB8AC3E}">
        <p14:creationId xmlns:p14="http://schemas.microsoft.com/office/powerpoint/2010/main" val="3657981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26</a:t>
            </a:fld>
            <a:endParaRPr lang="en-US" dirty="0"/>
          </a:p>
        </p:txBody>
      </p:sp>
    </p:spTree>
    <p:extLst>
      <p:ext uri="{BB962C8B-B14F-4D97-AF65-F5344CB8AC3E}">
        <p14:creationId xmlns:p14="http://schemas.microsoft.com/office/powerpoint/2010/main" val="20586457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u="sng" kern="1200" dirty="0" smtClean="0">
                <a:solidFill>
                  <a:schemeClr val="tx1"/>
                </a:solidFill>
                <a:effectLst/>
                <a:latin typeface="+mn-lt"/>
                <a:ea typeface="+mn-ea"/>
                <a:cs typeface="+mn-cs"/>
              </a:rPr>
              <a:t>Uncovering</a:t>
            </a:r>
            <a:r>
              <a:rPr lang="en-IN" sz="1200" b="0" u="sng" kern="1200" baseline="0" dirty="0" smtClean="0">
                <a:solidFill>
                  <a:schemeClr val="tx1"/>
                </a:solidFill>
                <a:effectLst/>
                <a:latin typeface="+mn-lt"/>
                <a:ea typeface="+mn-ea"/>
                <a:cs typeface="+mn-cs"/>
              </a:rPr>
              <a:t> phase</a:t>
            </a:r>
            <a:r>
              <a:rPr lang="en-IN" sz="1200" b="0" kern="1200" baseline="0" dirty="0" smtClean="0">
                <a:solidFill>
                  <a:schemeClr val="tx1"/>
                </a:solidFill>
                <a:effectLst/>
                <a:latin typeface="+mn-lt"/>
                <a:ea typeface="+mn-ea"/>
                <a:cs typeface="+mn-cs"/>
              </a:rPr>
              <a:t>: </a:t>
            </a:r>
            <a:r>
              <a:rPr lang="en-US" sz="1200" b="0" kern="1200" baseline="0" dirty="0" smtClean="0">
                <a:solidFill>
                  <a:schemeClr val="tx1"/>
                </a:solidFill>
                <a:effectLst/>
                <a:latin typeface="+mn-lt"/>
                <a:ea typeface="+mn-ea"/>
                <a:cs typeface="+mn-cs"/>
              </a:rPr>
              <a:t>E</a:t>
            </a:r>
            <a:r>
              <a:rPr lang="en-US" dirty="0" smtClean="0"/>
              <a:t>xplore how resentment and anger are destructive.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u="sng" dirty="0" smtClean="0"/>
              <a:t>Decision phase</a:t>
            </a:r>
            <a:r>
              <a:rPr lang="en-IN" u="none" dirty="0" smtClean="0"/>
              <a:t>: </a:t>
            </a:r>
            <a:r>
              <a:rPr lang="en-US" dirty="0" smtClean="0"/>
              <a:t>Making choice to forgive.</a:t>
            </a:r>
            <a:endParaRPr lang="en-IN" u="none"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u="none"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u="sng" dirty="0" smtClean="0"/>
              <a:t>Work phase</a:t>
            </a:r>
            <a:r>
              <a:rPr lang="en-IN" dirty="0" smtClean="0"/>
              <a:t>: </a:t>
            </a:r>
            <a:r>
              <a:rPr lang="en-US" dirty="0" smtClean="0"/>
              <a:t>Tries to find understanding of why offender did so.</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u="sng" dirty="0" smtClean="0"/>
              <a:t>Deepening phase</a:t>
            </a:r>
            <a:r>
              <a:rPr lang="en-IN" dirty="0" smtClean="0"/>
              <a:t>: </a:t>
            </a:r>
            <a:r>
              <a:rPr lang="en-US" dirty="0" smtClean="0"/>
              <a:t>Gain deeper sense of meaning as result of injury.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27</a:t>
            </a:fld>
            <a:endParaRPr lang="en-US" dirty="0"/>
          </a:p>
        </p:txBody>
      </p:sp>
    </p:spTree>
    <p:extLst>
      <p:ext uri="{BB962C8B-B14F-4D97-AF65-F5344CB8AC3E}">
        <p14:creationId xmlns:p14="http://schemas.microsoft.com/office/powerpoint/2010/main" val="882985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u="sng" kern="1200" dirty="0" smtClean="0">
                <a:solidFill>
                  <a:schemeClr val="tx1"/>
                </a:solidFill>
                <a:effectLst/>
                <a:latin typeface="+mn-lt"/>
                <a:ea typeface="+mn-ea"/>
                <a:cs typeface="+mn-cs"/>
              </a:rPr>
              <a:t>Uncovering</a:t>
            </a:r>
            <a:r>
              <a:rPr lang="en-IN" sz="1200" b="0" u="sng" kern="1200" baseline="0" dirty="0" smtClean="0">
                <a:solidFill>
                  <a:schemeClr val="tx1"/>
                </a:solidFill>
                <a:effectLst/>
                <a:latin typeface="+mn-lt"/>
                <a:ea typeface="+mn-ea"/>
                <a:cs typeface="+mn-cs"/>
              </a:rPr>
              <a:t> phase</a:t>
            </a:r>
            <a:r>
              <a:rPr lang="en-IN" sz="1200" b="0" kern="1200" baseline="0" dirty="0" smtClean="0">
                <a:solidFill>
                  <a:schemeClr val="tx1"/>
                </a:solidFill>
                <a:effectLst/>
                <a:latin typeface="+mn-lt"/>
                <a:ea typeface="+mn-ea"/>
                <a:cs typeface="+mn-cs"/>
              </a:rPr>
              <a:t>: </a:t>
            </a:r>
            <a:r>
              <a:rPr lang="en-US" sz="1200" b="0" kern="1200" baseline="0" dirty="0" smtClean="0">
                <a:solidFill>
                  <a:schemeClr val="tx1"/>
                </a:solidFill>
                <a:effectLst/>
                <a:latin typeface="+mn-lt"/>
                <a:ea typeface="+mn-ea"/>
                <a:cs typeface="+mn-cs"/>
              </a:rPr>
              <a:t>E</a:t>
            </a:r>
            <a:r>
              <a:rPr lang="en-US" dirty="0" smtClean="0"/>
              <a:t>xplore how resentment and anger are destructive.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u="sng" dirty="0" smtClean="0"/>
              <a:t>Decision phase</a:t>
            </a:r>
            <a:r>
              <a:rPr lang="en-IN" u="none" dirty="0" smtClean="0"/>
              <a:t>: </a:t>
            </a:r>
            <a:r>
              <a:rPr lang="en-US" dirty="0" smtClean="0"/>
              <a:t>Making choice to forgive.</a:t>
            </a:r>
            <a:endParaRPr lang="en-IN" u="none"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u="none"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u="sng" dirty="0" smtClean="0"/>
              <a:t>Work phase</a:t>
            </a:r>
            <a:r>
              <a:rPr lang="en-IN" dirty="0" smtClean="0"/>
              <a:t>: </a:t>
            </a:r>
            <a:r>
              <a:rPr lang="en-US" dirty="0" smtClean="0"/>
              <a:t>Tries to find understanding of why offender did so.</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u="sng" dirty="0" smtClean="0"/>
              <a:t>Deepening phase</a:t>
            </a:r>
            <a:r>
              <a:rPr lang="en-IN" dirty="0" smtClean="0"/>
              <a:t>: </a:t>
            </a:r>
            <a:r>
              <a:rPr lang="en-US" dirty="0" smtClean="0"/>
              <a:t>Gain deeper sense of meaning as result of injury.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28</a:t>
            </a:fld>
            <a:endParaRPr lang="en-US" dirty="0"/>
          </a:p>
        </p:txBody>
      </p:sp>
    </p:spTree>
    <p:extLst>
      <p:ext uri="{BB962C8B-B14F-4D97-AF65-F5344CB8AC3E}">
        <p14:creationId xmlns:p14="http://schemas.microsoft.com/office/powerpoint/2010/main" val="730862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Rot="1" noChangeArrowheads="1" noTextEdit="1"/>
          </p:cNvSpPr>
          <p:nvPr>
            <p:ph type="sldImg"/>
          </p:nvPr>
        </p:nvSpPr>
        <p:spPr>
          <a:ln/>
        </p:spPr>
      </p:sp>
      <p:sp>
        <p:nvSpPr>
          <p:cNvPr id="74755" name="Rectangle 3"/>
          <p:cNvSpPr>
            <a:spLocks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2841368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30</a:t>
            </a:fld>
            <a:endParaRPr lang="en-US" dirty="0"/>
          </a:p>
        </p:txBody>
      </p:sp>
    </p:spTree>
    <p:extLst>
      <p:ext uri="{BB962C8B-B14F-4D97-AF65-F5344CB8AC3E}">
        <p14:creationId xmlns:p14="http://schemas.microsoft.com/office/powerpoint/2010/main" val="1491116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a:t>
            </a:fld>
            <a:endParaRPr lang="en-US" dirty="0"/>
          </a:p>
        </p:txBody>
      </p:sp>
    </p:spTree>
    <p:extLst>
      <p:ext uri="{BB962C8B-B14F-4D97-AF65-F5344CB8AC3E}">
        <p14:creationId xmlns:p14="http://schemas.microsoft.com/office/powerpoint/2010/main" val="425652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31</a:t>
            </a:fld>
            <a:endParaRPr lang="en-US" dirty="0"/>
          </a:p>
        </p:txBody>
      </p:sp>
    </p:spTree>
    <p:extLst>
      <p:ext uri="{BB962C8B-B14F-4D97-AF65-F5344CB8AC3E}">
        <p14:creationId xmlns:p14="http://schemas.microsoft.com/office/powerpoint/2010/main" val="872975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33</a:t>
            </a:fld>
            <a:endParaRPr lang="en-US" dirty="0"/>
          </a:p>
        </p:txBody>
      </p:sp>
    </p:spTree>
    <p:extLst>
      <p:ext uri="{BB962C8B-B14F-4D97-AF65-F5344CB8AC3E}">
        <p14:creationId xmlns:p14="http://schemas.microsoft.com/office/powerpoint/2010/main" val="1682475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Rot="1" noChangeArrowheads="1" noTextEdit="1"/>
          </p:cNvSpPr>
          <p:nvPr>
            <p:ph type="sldImg"/>
          </p:nvPr>
        </p:nvSpPr>
        <p:spPr>
          <a:ln/>
        </p:spPr>
      </p:sp>
      <p:sp>
        <p:nvSpPr>
          <p:cNvPr id="9219" name="Rectangle 3"/>
          <p:cNvSpPr>
            <a:spLocks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910621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Rot="1" noChangeArrowheads="1" noTextEdit="1"/>
          </p:cNvSpPr>
          <p:nvPr>
            <p:ph type="sldImg"/>
          </p:nvPr>
        </p:nvSpPr>
        <p:spPr>
          <a:ln/>
        </p:spPr>
      </p:sp>
      <p:sp>
        <p:nvSpPr>
          <p:cNvPr id="12291" name="Rectangle 3"/>
          <p:cNvSpPr>
            <a:spLocks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137068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Rot="1" noChangeArrowheads="1" noTextEdit="1"/>
          </p:cNvSpPr>
          <p:nvPr>
            <p:ph type="sldImg"/>
          </p:nvPr>
        </p:nvSpPr>
        <p:spPr>
          <a:ln/>
        </p:spPr>
      </p:sp>
      <p:sp>
        <p:nvSpPr>
          <p:cNvPr id="15363" name="Rectangle 3"/>
          <p:cNvSpPr>
            <a:spLocks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2090161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Rot="1" noChangeArrowheads="1" noTextEdit="1"/>
          </p:cNvSpPr>
          <p:nvPr>
            <p:ph type="sldImg"/>
          </p:nvPr>
        </p:nvSpPr>
        <p:spPr>
          <a:ln/>
        </p:spPr>
      </p:sp>
      <p:sp>
        <p:nvSpPr>
          <p:cNvPr id="17411" name="Rectangle 3"/>
          <p:cNvSpPr>
            <a:spLocks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2032773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Rot="1" noChangeArrowheads="1" noTextEdit="1"/>
          </p:cNvSpPr>
          <p:nvPr>
            <p:ph type="sldImg"/>
          </p:nvPr>
        </p:nvSpPr>
        <p:spPr>
          <a:ln/>
        </p:spPr>
      </p:sp>
      <p:sp>
        <p:nvSpPr>
          <p:cNvPr id="19459" name="Rectangle 3"/>
          <p:cNvSpPr>
            <a:spLocks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4952487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Rot="1" noChangeArrowheads="1" noTextEdit="1"/>
          </p:cNvSpPr>
          <p:nvPr>
            <p:ph type="sldImg"/>
          </p:nvPr>
        </p:nvSpPr>
        <p:spPr>
          <a:ln/>
        </p:spPr>
      </p:sp>
      <p:sp>
        <p:nvSpPr>
          <p:cNvPr id="21507" name="Rectangle 3"/>
          <p:cNvSpPr>
            <a:spLocks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185915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44</a:t>
            </a:fld>
            <a:endParaRPr lang="en-US" dirty="0"/>
          </a:p>
        </p:txBody>
      </p:sp>
    </p:spTree>
    <p:extLst>
      <p:ext uri="{BB962C8B-B14F-4D97-AF65-F5344CB8AC3E}">
        <p14:creationId xmlns:p14="http://schemas.microsoft.com/office/powerpoint/2010/main" val="27308258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45</a:t>
            </a:fld>
            <a:endParaRPr lang="en-US" dirty="0"/>
          </a:p>
        </p:txBody>
      </p:sp>
    </p:spTree>
    <p:extLst>
      <p:ext uri="{BB962C8B-B14F-4D97-AF65-F5344CB8AC3E}">
        <p14:creationId xmlns:p14="http://schemas.microsoft.com/office/powerpoint/2010/main" val="2378682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a:t>
            </a:fld>
            <a:endParaRPr lang="en-US" dirty="0"/>
          </a:p>
        </p:txBody>
      </p:sp>
    </p:spTree>
    <p:extLst>
      <p:ext uri="{BB962C8B-B14F-4D97-AF65-F5344CB8AC3E}">
        <p14:creationId xmlns:p14="http://schemas.microsoft.com/office/powerpoint/2010/main" val="33419036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46</a:t>
            </a:fld>
            <a:endParaRPr lang="en-US" dirty="0"/>
          </a:p>
        </p:txBody>
      </p:sp>
    </p:spTree>
    <p:extLst>
      <p:ext uri="{BB962C8B-B14F-4D97-AF65-F5344CB8AC3E}">
        <p14:creationId xmlns:p14="http://schemas.microsoft.com/office/powerpoint/2010/main" val="11457678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48</a:t>
            </a:fld>
            <a:endParaRPr lang="en-US" dirty="0"/>
          </a:p>
        </p:txBody>
      </p:sp>
    </p:spTree>
    <p:extLst>
      <p:ext uri="{BB962C8B-B14F-4D97-AF65-F5344CB8AC3E}">
        <p14:creationId xmlns:p14="http://schemas.microsoft.com/office/powerpoint/2010/main" val="42229167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49</a:t>
            </a:fld>
            <a:endParaRPr lang="en-US" dirty="0"/>
          </a:p>
        </p:txBody>
      </p:sp>
    </p:spTree>
    <p:extLst>
      <p:ext uri="{BB962C8B-B14F-4D97-AF65-F5344CB8AC3E}">
        <p14:creationId xmlns:p14="http://schemas.microsoft.com/office/powerpoint/2010/main" val="3742915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smtClean="0"/>
              <a:t>Physical</a:t>
            </a:r>
            <a:r>
              <a:rPr lang="en-US" b="0" dirty="0" smtClean="0"/>
              <a:t>:</a:t>
            </a:r>
            <a:r>
              <a:rPr lang="en-US" b="0" baseline="0" dirty="0" smtClean="0"/>
              <a:t> </a:t>
            </a:r>
            <a:r>
              <a:rPr lang="en-US" dirty="0" smtClean="0"/>
              <a:t>Involving objects, phenomena, or processes found in nature.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u="sng" kern="1200" dirty="0" smtClean="0">
                <a:solidFill>
                  <a:schemeClr val="tx1"/>
                </a:solidFill>
                <a:effectLst/>
                <a:latin typeface="+mn-lt"/>
                <a:ea typeface="+mn-ea"/>
                <a:cs typeface="+mn-cs"/>
              </a:rPr>
              <a:t>Personal</a:t>
            </a:r>
            <a:r>
              <a:rPr lang="en-IN" sz="1200" b="0" kern="1200" dirty="0" smtClean="0">
                <a:solidFill>
                  <a:schemeClr val="tx1"/>
                </a:solidFill>
                <a:effectLst/>
                <a:latin typeface="+mn-lt"/>
                <a:ea typeface="+mn-ea"/>
                <a:cs typeface="+mn-cs"/>
              </a:rPr>
              <a:t>: </a:t>
            </a:r>
            <a:r>
              <a:rPr lang="en-US" dirty="0" smtClean="0"/>
              <a:t>Involving interactions with people or their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u="sng" dirty="0" smtClean="0"/>
              <a:t>Metaphysical</a:t>
            </a:r>
            <a:r>
              <a:rPr lang="en-IN" dirty="0" smtClean="0"/>
              <a:t>: </a:t>
            </a:r>
            <a:r>
              <a:rPr lang="en-US" dirty="0" smtClean="0"/>
              <a:t>Involving intense musing on meaning of original stimulus.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50</a:t>
            </a:fld>
            <a:endParaRPr lang="en-US" dirty="0"/>
          </a:p>
        </p:txBody>
      </p:sp>
    </p:spTree>
    <p:extLst>
      <p:ext uri="{BB962C8B-B14F-4D97-AF65-F5344CB8AC3E}">
        <p14:creationId xmlns:p14="http://schemas.microsoft.com/office/powerpoint/2010/main" val="28668766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51</a:t>
            </a:fld>
            <a:endParaRPr lang="en-US" dirty="0"/>
          </a:p>
        </p:txBody>
      </p:sp>
    </p:spTree>
    <p:extLst>
      <p:ext uri="{BB962C8B-B14F-4D97-AF65-F5344CB8AC3E}">
        <p14:creationId xmlns:p14="http://schemas.microsoft.com/office/powerpoint/2010/main" val="14915638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52</a:t>
            </a:fld>
            <a:endParaRPr lang="en-US" dirty="0"/>
          </a:p>
        </p:txBody>
      </p:sp>
    </p:spTree>
    <p:extLst>
      <p:ext uri="{BB962C8B-B14F-4D97-AF65-F5344CB8AC3E}">
        <p14:creationId xmlns:p14="http://schemas.microsoft.com/office/powerpoint/2010/main" val="35132533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53</a:t>
            </a:fld>
            <a:endParaRPr lang="en-US" dirty="0"/>
          </a:p>
        </p:txBody>
      </p:sp>
    </p:spTree>
    <p:extLst>
      <p:ext uri="{BB962C8B-B14F-4D97-AF65-F5344CB8AC3E}">
        <p14:creationId xmlns:p14="http://schemas.microsoft.com/office/powerpoint/2010/main" val="24660454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54</a:t>
            </a:fld>
            <a:endParaRPr lang="en-US" dirty="0"/>
          </a:p>
        </p:txBody>
      </p:sp>
    </p:spTree>
    <p:extLst>
      <p:ext uri="{BB962C8B-B14F-4D97-AF65-F5344CB8AC3E}">
        <p14:creationId xmlns:p14="http://schemas.microsoft.com/office/powerpoint/2010/main" val="32625718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55</a:t>
            </a:fld>
            <a:endParaRPr lang="en-US" dirty="0"/>
          </a:p>
        </p:txBody>
      </p:sp>
    </p:spTree>
    <p:extLst>
      <p:ext uri="{BB962C8B-B14F-4D97-AF65-F5344CB8AC3E}">
        <p14:creationId xmlns:p14="http://schemas.microsoft.com/office/powerpoint/2010/main" val="5391546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56</a:t>
            </a:fld>
            <a:endParaRPr lang="en-US" dirty="0"/>
          </a:p>
        </p:txBody>
      </p:sp>
    </p:spTree>
    <p:extLst>
      <p:ext uri="{BB962C8B-B14F-4D97-AF65-F5344CB8AC3E}">
        <p14:creationId xmlns:p14="http://schemas.microsoft.com/office/powerpoint/2010/main" val="788201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a:t>
            </a:fld>
            <a:endParaRPr lang="en-US" dirty="0"/>
          </a:p>
        </p:txBody>
      </p:sp>
    </p:spTree>
    <p:extLst>
      <p:ext uri="{BB962C8B-B14F-4D97-AF65-F5344CB8AC3E}">
        <p14:creationId xmlns:p14="http://schemas.microsoft.com/office/powerpoint/2010/main" val="8633109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57</a:t>
            </a:fld>
            <a:endParaRPr lang="en-US" dirty="0"/>
          </a:p>
        </p:txBody>
      </p:sp>
    </p:spTree>
    <p:extLst>
      <p:ext uri="{BB962C8B-B14F-4D97-AF65-F5344CB8AC3E}">
        <p14:creationId xmlns:p14="http://schemas.microsoft.com/office/powerpoint/2010/main" val="21622027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58</a:t>
            </a:fld>
            <a:endParaRPr lang="en-US" dirty="0"/>
          </a:p>
        </p:txBody>
      </p:sp>
    </p:spTree>
    <p:extLst>
      <p:ext uri="{BB962C8B-B14F-4D97-AF65-F5344CB8AC3E}">
        <p14:creationId xmlns:p14="http://schemas.microsoft.com/office/powerpoint/2010/main" val="19748849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59</a:t>
            </a:fld>
            <a:endParaRPr lang="en-US" dirty="0"/>
          </a:p>
        </p:txBody>
      </p:sp>
    </p:spTree>
    <p:extLst>
      <p:ext uri="{BB962C8B-B14F-4D97-AF65-F5344CB8AC3E}">
        <p14:creationId xmlns:p14="http://schemas.microsoft.com/office/powerpoint/2010/main" val="39916256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smtClean="0"/>
              <a:t>Found recognizable patterns of brain activity</a:t>
            </a:r>
            <a:r>
              <a:rPr lang="en-US" dirty="0" smtClean="0"/>
              <a:t>: Positive and negative</a:t>
            </a:r>
            <a:r>
              <a:rPr lang="en-US" baseline="0" dirty="0" smtClean="0"/>
              <a:t> moods.</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60</a:t>
            </a:fld>
            <a:endParaRPr lang="en-US" dirty="0"/>
          </a:p>
        </p:txBody>
      </p:sp>
    </p:spTree>
    <p:extLst>
      <p:ext uri="{BB962C8B-B14F-4D97-AF65-F5344CB8AC3E}">
        <p14:creationId xmlns:p14="http://schemas.microsoft.com/office/powerpoint/2010/main" val="14510309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61</a:t>
            </a:fld>
            <a:endParaRPr lang="en-US" dirty="0"/>
          </a:p>
        </p:txBody>
      </p:sp>
    </p:spTree>
    <p:extLst>
      <p:ext uri="{BB962C8B-B14F-4D97-AF65-F5344CB8AC3E}">
        <p14:creationId xmlns:p14="http://schemas.microsoft.com/office/powerpoint/2010/main" val="35169756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62</a:t>
            </a:fld>
            <a:endParaRPr lang="en-US" dirty="0"/>
          </a:p>
        </p:txBody>
      </p:sp>
    </p:spTree>
    <p:extLst>
      <p:ext uri="{BB962C8B-B14F-4D97-AF65-F5344CB8AC3E}">
        <p14:creationId xmlns:p14="http://schemas.microsoft.com/office/powerpoint/2010/main" val="4117164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u="sng" dirty="0" smtClean="0"/>
              <a:t>Extrinsic religiosity</a:t>
            </a:r>
            <a:r>
              <a:rPr lang="en-US" i="0" dirty="0" smtClean="0"/>
              <a:t>: People</a:t>
            </a:r>
            <a:r>
              <a:rPr lang="en-US" i="1" dirty="0" smtClean="0"/>
              <a:t> </a:t>
            </a:r>
            <a:r>
              <a:rPr lang="en-US" dirty="0" smtClean="0"/>
              <a:t>use their religion as path to egotistical ends.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i="0" u="sng" dirty="0" smtClean="0"/>
              <a:t>Intrinsic religiosity</a:t>
            </a:r>
            <a:r>
              <a:rPr lang="en-US" i="1" dirty="0" smtClean="0"/>
              <a:t>: </a:t>
            </a:r>
            <a:r>
              <a:rPr lang="en-US" dirty="0" smtClean="0"/>
              <a:t>Practices are founded on personal and authentic motivations.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smtClean="0"/>
              <a:t>  </a:t>
            </a:r>
            <a:endParaRPr lang="en-US" sz="1200" i="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63</a:t>
            </a:fld>
            <a:endParaRPr lang="en-US" dirty="0"/>
          </a:p>
        </p:txBody>
      </p:sp>
    </p:spTree>
    <p:extLst>
      <p:ext uri="{BB962C8B-B14F-4D97-AF65-F5344CB8AC3E}">
        <p14:creationId xmlns:p14="http://schemas.microsoft.com/office/powerpoint/2010/main" val="18485879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64</a:t>
            </a:fld>
            <a:endParaRPr lang="en-US" dirty="0"/>
          </a:p>
        </p:txBody>
      </p:sp>
    </p:spTree>
    <p:extLst>
      <p:ext uri="{BB962C8B-B14F-4D97-AF65-F5344CB8AC3E}">
        <p14:creationId xmlns:p14="http://schemas.microsoft.com/office/powerpoint/2010/main" val="16556167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65</a:t>
            </a:fld>
            <a:endParaRPr lang="en-US" dirty="0"/>
          </a:p>
        </p:txBody>
      </p:sp>
    </p:spTree>
    <p:extLst>
      <p:ext uri="{BB962C8B-B14F-4D97-AF65-F5344CB8AC3E}">
        <p14:creationId xmlns:p14="http://schemas.microsoft.com/office/powerpoint/2010/main" val="3291273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66</a:t>
            </a:fld>
            <a:endParaRPr lang="en-US" dirty="0"/>
          </a:p>
        </p:txBody>
      </p:sp>
    </p:spTree>
    <p:extLst>
      <p:ext uri="{BB962C8B-B14F-4D97-AF65-F5344CB8AC3E}">
        <p14:creationId xmlns:p14="http://schemas.microsoft.com/office/powerpoint/2010/main" val="3850183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6</a:t>
            </a:fld>
            <a:endParaRPr lang="en-US" dirty="0"/>
          </a:p>
        </p:txBody>
      </p:sp>
    </p:spTree>
    <p:extLst>
      <p:ext uri="{BB962C8B-B14F-4D97-AF65-F5344CB8AC3E}">
        <p14:creationId xmlns:p14="http://schemas.microsoft.com/office/powerpoint/2010/main" val="29468333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67</a:t>
            </a:fld>
            <a:endParaRPr lang="en-US" dirty="0"/>
          </a:p>
        </p:txBody>
      </p:sp>
    </p:spTree>
    <p:extLst>
      <p:ext uri="{BB962C8B-B14F-4D97-AF65-F5344CB8AC3E}">
        <p14:creationId xmlns:p14="http://schemas.microsoft.com/office/powerpoint/2010/main" val="1938187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7</a:t>
            </a:fld>
            <a:endParaRPr lang="en-US" dirty="0"/>
          </a:p>
        </p:txBody>
      </p:sp>
    </p:spTree>
    <p:extLst>
      <p:ext uri="{BB962C8B-B14F-4D97-AF65-F5344CB8AC3E}">
        <p14:creationId xmlns:p14="http://schemas.microsoft.com/office/powerpoint/2010/main" val="3305680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8</a:t>
            </a:fld>
            <a:endParaRPr lang="en-US" dirty="0"/>
          </a:p>
        </p:txBody>
      </p:sp>
    </p:spTree>
    <p:extLst>
      <p:ext uri="{BB962C8B-B14F-4D97-AF65-F5344CB8AC3E}">
        <p14:creationId xmlns:p14="http://schemas.microsoft.com/office/powerpoint/2010/main" val="3685017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9</a:t>
            </a:fld>
            <a:endParaRPr lang="en-US" dirty="0"/>
          </a:p>
        </p:txBody>
      </p:sp>
    </p:spTree>
    <p:extLst>
      <p:ext uri="{BB962C8B-B14F-4D97-AF65-F5344CB8AC3E}">
        <p14:creationId xmlns:p14="http://schemas.microsoft.com/office/powerpoint/2010/main" val="102547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60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800">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87DE6118-2437-4B30-8E3C-4D2BE6020583}" type="datetimeFigureOut">
              <a:rPr lang="en-US" smtClean="0"/>
              <a:pPr/>
              <a:t>4/4/2020</a:t>
            </a:fld>
            <a:endParaRPr lang="en-US" dirty="0"/>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B6F15528-21DE-4FAA-801E-634DDDAF4B2B}" type="slidenum">
              <a:rPr lang="en-US" smtClean="0"/>
              <a:pPr/>
              <a:t>‹#›</a:t>
            </a:fld>
            <a:endParaRPr lang="en-US" dirty="0"/>
          </a:p>
        </p:txBody>
      </p:sp>
      <p:grpSp>
        <p:nvGrpSpPr>
          <p:cNvPr id="8" name="Group 7"/>
          <p:cNvGrpSpPr/>
          <p:nvPr/>
        </p:nvGrpSpPr>
        <p:grpSpPr>
          <a:xfrm>
            <a:off x="564643" y="744469"/>
            <a:ext cx="8005589" cy="5349671"/>
            <a:chOff x="564643" y="744469"/>
            <a:chExt cx="8005589" cy="5349671"/>
          </a:xfrm>
        </p:grpSpPr>
        <p:sp>
          <p:nvSpPr>
            <p:cNvPr id="11" name="Freeform 6"/>
            <p:cNvSpPr/>
            <p:nvPr/>
          </p:nvSpPr>
          <p:spPr bwMode="auto">
            <a:xfrm>
              <a:off x="6113972" y="1685652"/>
              <a:ext cx="2456260" cy="4408488"/>
            </a:xfrm>
            <a:custGeom>
              <a:avLst/>
              <a:gdLst/>
              <a:ahLst/>
              <a:cxnLst/>
              <a:rect l="l" t="t" r="r" b="b"/>
              <a:pathLst>
                <a:path w="10000" h="10000">
                  <a:moveTo>
                    <a:pt x="8761" y="0"/>
                  </a:moveTo>
                  <a:lnTo>
                    <a:pt x="10000" y="0"/>
                  </a:lnTo>
                  <a:lnTo>
                    <a:pt x="10000" y="10000"/>
                  </a:lnTo>
                  <a:lnTo>
                    <a:pt x="0" y="10000"/>
                  </a:lnTo>
                  <a:lnTo>
                    <a:pt x="0" y="9357"/>
                  </a:lnTo>
                  <a:lnTo>
                    <a:pt x="8761" y="935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564643" y="744469"/>
              <a:ext cx="2456505" cy="4408488"/>
            </a:xfrm>
            <a:custGeom>
              <a:avLst/>
              <a:gdLst/>
              <a:ahLst/>
              <a:cxnLst/>
              <a:rect l="l" t="t" r="r" b="b"/>
              <a:pathLst>
                <a:path w="10001" h="10000">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418133328"/>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4/4/2020</a:t>
            </a:fld>
            <a:endParaRPr lang="en-US" dirty="0"/>
          </a:p>
        </p:txBody>
      </p:sp>
      <p:sp>
        <p:nvSpPr>
          <p:cNvPr id="5" name="Footer Placeholder 4"/>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768494200"/>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0797" y="624156"/>
            <a:ext cx="1490950"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8700" y="624156"/>
            <a:ext cx="5724525"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4/4/2020</a:t>
            </a:fld>
            <a:endParaRPr lang="en-US" dirty="0"/>
          </a:p>
        </p:txBody>
      </p:sp>
      <p:sp>
        <p:nvSpPr>
          <p:cNvPr id="5" name="Footer Placeholder 4"/>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64114033"/>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Title Slid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lang="en-US" sz="1050" smtClean="0">
                <a:effectLst/>
              </a:defRPr>
            </a:lvl1pPr>
          </a:lstStyle>
          <a:p>
            <a:r>
              <a:rPr lang="en-US" sz="1050" dirty="0" smtClean="0">
                <a:solidFill>
                  <a:srgbClr val="7F7F7F"/>
                </a:solidFill>
                <a:effectLst/>
                <a:latin typeface="Arial" panose="020B0604020202020204" pitchFamily="34" charset="0"/>
                <a:ea typeface="Calibri" panose="020F0502020204030204" pitchFamily="34" charset="0"/>
              </a:rPr>
              <a:t>Compton, </a:t>
            </a:r>
            <a:r>
              <a:rPr lang="en-US" sz="1050" i="1" dirty="0" smtClean="0">
                <a:solidFill>
                  <a:srgbClr val="7F7F7F"/>
                </a:solidFill>
                <a:effectLst/>
                <a:latin typeface="Arial" panose="020B0604020202020204" pitchFamily="34" charset="0"/>
                <a:ea typeface="Calibri" panose="020F0502020204030204" pitchFamily="34" charset="0"/>
              </a:rPr>
              <a:t>Positive Psychology, 3e</a:t>
            </a:r>
            <a:r>
              <a:rPr lang="en-US" sz="1050" dirty="0" smtClean="0">
                <a:solidFill>
                  <a:srgbClr val="7F7F7F"/>
                </a:solidFill>
                <a:effectLst/>
                <a:latin typeface="Arial" panose="020B0604020202020204" pitchFamily="34" charset="0"/>
                <a:ea typeface="Calibri" panose="020F0502020204030204" pitchFamily="34" charset="0"/>
              </a:rPr>
              <a:t>.</a:t>
            </a:r>
            <a:r>
              <a:rPr lang="en-US" sz="1050" kern="1200" dirty="0" smtClean="0">
                <a:solidFill>
                  <a:srgbClr val="7F7F7F"/>
                </a:solidFill>
                <a:effectLst/>
                <a:latin typeface="Arial" panose="020B0604020202020204" pitchFamily="34" charset="0"/>
                <a:ea typeface="Times New Roman" panose="02020603050405020304" pitchFamily="18" charset="0"/>
              </a:rPr>
              <a:t> </a:t>
            </a:r>
            <a:r>
              <a:rPr lang="en-US" sz="1050" dirty="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3" name="Subtitle 2"/>
          <p:cNvSpPr>
            <a:spLocks noGrp="1"/>
          </p:cNvSpPr>
          <p:nvPr>
            <p:ph type="subTitle" idx="1"/>
          </p:nvPr>
        </p:nvSpPr>
        <p:spPr>
          <a:xfrm>
            <a:off x="1371600" y="3429000"/>
            <a:ext cx="6400800" cy="2209800"/>
          </a:xfrm>
        </p:spPr>
        <p:txBody>
          <a:bodyPr/>
          <a:lstStyle>
            <a:lvl1pPr marL="0" indent="0" algn="ctr">
              <a:buNone/>
              <a:defRPr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
        <p:nvSpPr>
          <p:cNvPr id="4" name="Text Placeholder 3"/>
          <p:cNvSpPr>
            <a:spLocks noGrp="1"/>
          </p:cNvSpPr>
          <p:nvPr>
            <p:ph type="body" sz="quarter" idx="13"/>
          </p:nvPr>
        </p:nvSpPr>
        <p:spPr>
          <a:xfrm>
            <a:off x="1371600" y="1143000"/>
            <a:ext cx="6400800" cy="2025650"/>
          </a:xfrm>
        </p:spPr>
        <p:txBody>
          <a:bodyPr anchor="b"/>
          <a:lstStyle>
            <a:lvl1pPr marL="0" indent="0" algn="ctr">
              <a:buNone/>
              <a:defRPr sz="4400" b="1">
                <a:solidFill>
                  <a:srgbClr val="1F497D"/>
                </a:solidFill>
              </a:defRPr>
            </a:lvl1pPr>
            <a:lvl2pPr marL="457200" indent="0">
              <a:buNone/>
              <a:defRPr/>
            </a:lvl2pPr>
          </a:lstStyle>
          <a:p>
            <a:pPr lvl="0"/>
            <a:r>
              <a:rPr lang="en-US" smtClean="0"/>
              <a:t>Click to edit Master text styles</a:t>
            </a:r>
          </a:p>
        </p:txBody>
      </p:sp>
    </p:spTree>
    <p:extLst>
      <p:ext uri="{BB962C8B-B14F-4D97-AF65-F5344CB8AC3E}">
        <p14:creationId xmlns:p14="http://schemas.microsoft.com/office/powerpoint/2010/main" val="120285783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Slid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z="1050" dirty="0" smtClean="0">
                <a:solidFill>
                  <a:srgbClr val="7F7F7F"/>
                </a:solidFill>
                <a:effectLst/>
                <a:latin typeface="Arial" panose="020B0604020202020204" pitchFamily="34" charset="0"/>
                <a:ea typeface="Calibri" panose="020F0502020204030204" pitchFamily="34" charset="0"/>
              </a:rPr>
              <a:t>Compton, </a:t>
            </a:r>
            <a:r>
              <a:rPr lang="en-US" sz="1050" i="1" dirty="0" smtClean="0">
                <a:solidFill>
                  <a:srgbClr val="7F7F7F"/>
                </a:solidFill>
                <a:effectLst/>
                <a:latin typeface="Arial" panose="020B0604020202020204" pitchFamily="34" charset="0"/>
                <a:ea typeface="Calibri" panose="020F0502020204030204" pitchFamily="34" charset="0"/>
              </a:rPr>
              <a:t>Positive Psychology, 3e</a:t>
            </a:r>
            <a:r>
              <a:rPr lang="en-US" sz="1050" dirty="0" smtClean="0">
                <a:solidFill>
                  <a:srgbClr val="7F7F7F"/>
                </a:solidFill>
                <a:effectLst/>
                <a:latin typeface="Arial" panose="020B0604020202020204" pitchFamily="34" charset="0"/>
                <a:ea typeface="Calibri" panose="020F0502020204030204" pitchFamily="34" charset="0"/>
              </a:rPr>
              <a:t>.</a:t>
            </a:r>
            <a:r>
              <a:rPr lang="en-US" sz="1050" kern="1200" dirty="0" smtClean="0">
                <a:solidFill>
                  <a:srgbClr val="7F7F7F"/>
                </a:solidFill>
                <a:effectLst/>
                <a:latin typeface="Arial" panose="020B0604020202020204" pitchFamily="34" charset="0"/>
                <a:ea typeface="Times New Roman" panose="02020603050405020304" pitchFamily="18" charset="0"/>
              </a:rPr>
              <a:t> </a:t>
            </a:r>
            <a:r>
              <a:rPr lang="en-US" sz="1050" dirty="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798987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4/4/2020</a:t>
            </a:fld>
            <a:endParaRPr lang="en-US" dirty="0"/>
          </a:p>
        </p:txBody>
      </p:sp>
      <p:sp>
        <p:nvSpPr>
          <p:cNvPr id="5" name="Footer Placeholder 4"/>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862468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6000" cap="all"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87DE6118-2437-4B30-8E3C-4D2BE6020583}" type="datetimeFigureOut">
              <a:rPr lang="en-US" smtClean="0"/>
              <a:pPr/>
              <a:t>4/4/2020</a:t>
            </a:fld>
            <a:endParaRPr lang="en-US" dirty="0"/>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B6F15528-21DE-4FAA-801E-634DDDAF4B2B}" type="slidenum">
              <a:rPr lang="en-US" smtClean="0"/>
              <a:pPr/>
              <a:t>‹#›</a:t>
            </a:fld>
            <a:endParaRPr lang="en-US" dirty="0"/>
          </a:p>
        </p:txBody>
      </p:sp>
      <p:sp>
        <p:nvSpPr>
          <p:cNvPr id="7" name="Freeform 6"/>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bg2"/>
          </a:solidFill>
          <a:ln w="0">
            <a:noFill/>
            <a:prstDash val="solid"/>
            <a:round/>
            <a:headEnd/>
            <a:tailEnd/>
          </a:ln>
        </p:spPr>
      </p:sp>
      <p:sp>
        <p:nvSpPr>
          <p:cNvPr id="8" name="Freeform 7"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223724459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4/4/2020</a:t>
            </a:fld>
            <a:endParaRPr lang="en-US"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04370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28700" y="2340230"/>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1028700" y="3305208"/>
            <a:ext cx="3335839"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93760" y="2349754"/>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893760" y="3305208"/>
            <a:ext cx="3335840"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4/4/2020</a:t>
            </a:fld>
            <a:endParaRPr lang="en-US" dirty="0"/>
          </a:p>
        </p:txBody>
      </p:sp>
      <p:sp>
        <p:nvSpPr>
          <p:cNvPr id="8" name="Footer Placeholder 7"/>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82620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4/4/2020</a:t>
            </a:fld>
            <a:endParaRPr lang="en-US" dirty="0"/>
          </a:p>
        </p:txBody>
      </p:sp>
      <p:sp>
        <p:nvSpPr>
          <p:cNvPr id="4" name="Footer Placeholder 3"/>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656254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4/4/2020</a:t>
            </a:fld>
            <a:endParaRPr lang="en-US" dirty="0"/>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879500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44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42925" y="2856344"/>
            <a:ext cx="2891790" cy="3011056"/>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87DE6118-2437-4B30-8E3C-4D2BE6020583}" type="datetimeFigureOut">
              <a:rPr lang="en-US" smtClean="0"/>
              <a:pPr/>
              <a:t>4/4/2020</a:t>
            </a:fld>
            <a:endParaRPr lang="en-US" dirty="0"/>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B6F15528-21DE-4FAA-801E-634DDDAF4B2B}" type="slidenum">
              <a:rPr lang="en-US" smtClean="0"/>
              <a:pPr/>
              <a:t>‹#›</a:t>
            </a:fld>
            <a:endParaRPr lang="en-US" dirty="0"/>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14978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44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87DE6118-2437-4B30-8E3C-4D2BE6020583}" type="datetimeFigureOut">
              <a:rPr lang="en-US" smtClean="0"/>
              <a:pPr/>
              <a:t>4/4/2020</a:t>
            </a:fld>
            <a:endParaRPr lang="en-US" dirty="0"/>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B6F15528-21DE-4FAA-801E-634DDDAF4B2B}" type="slidenum">
              <a:rPr lang="en-US" smtClean="0"/>
              <a:pPr/>
              <a:t>‹#›</a:t>
            </a:fld>
            <a:endParaRPr lang="en-US" dirty="0"/>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2561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1000" baseline="0">
                <a:solidFill>
                  <a:schemeClr val="tx2"/>
                </a:solidFill>
              </a:defRPr>
            </a:lvl1pPr>
          </a:lstStyle>
          <a:p>
            <a:fld id="{87DE6118-2437-4B30-8E3C-4D2BE6020583}" type="datetimeFigureOut">
              <a:rPr lang="en-US" smtClean="0"/>
              <a:pPr/>
              <a:t>4/4/2020</a:t>
            </a:fld>
            <a:endParaRPr lang="en-US" dirty="0"/>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1000" baseline="0">
                <a:solidFill>
                  <a:schemeClr val="tx2"/>
                </a:solidFill>
              </a:defRPr>
            </a:lvl1p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1000" baseline="0">
                <a:solidFill>
                  <a:schemeClr val="tx2"/>
                </a:solidFill>
              </a:defRPr>
            </a:lvl1pPr>
          </a:lstStyle>
          <a:p>
            <a:fld id="{B6F15528-21DE-4FAA-801E-634DDDAF4B2B}" type="slidenum">
              <a:rPr lang="en-US" smtClean="0"/>
              <a:pPr/>
              <a:t>‹#›</a:t>
            </a:fld>
            <a:endParaRPr lang="en-US" dirty="0"/>
          </a:p>
        </p:txBody>
      </p:sp>
      <p:sp>
        <p:nvSpPr>
          <p:cNvPr id="9" name="Rectangle 8"/>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userDrawn="1"/>
        </p:nvSpPr>
        <p:spPr>
          <a:xfrm>
            <a:off x="0" y="0"/>
            <a:ext cx="9144000" cy="6096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5595021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674" r:id="rId13"/>
  </p:sldLayoutIdLst>
  <p:hf hdr="0" dt="0"/>
  <p:txStyles>
    <p:title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912">
          <p15:clr>
            <a:srgbClr val="F26B43"/>
          </p15:clr>
        </p15:guide>
        <p15:guide id="2" pos="936">
          <p15:clr>
            <a:srgbClr val="F26B43"/>
          </p15:clr>
        </p15:guide>
        <p15:guide id="3" pos="864">
          <p15:clr>
            <a:srgbClr val="F26B43"/>
          </p15:clr>
        </p15:guide>
        <p15:guide id="0" orient="horz" pos="1368">
          <p15:clr>
            <a:srgbClr val="F26B43"/>
          </p15:clr>
        </p15:guide>
        <p15:guide id="4" orient="horz" pos="1440">
          <p15:clr>
            <a:srgbClr val="F26B43"/>
          </p15:clr>
        </p15:guide>
        <p15:guide id="5" orient="horz" pos="3696">
          <p15:clr>
            <a:srgbClr val="F26B43"/>
          </p15:clr>
        </p15:guide>
        <p15:guide id="6" orient="horz" pos="432">
          <p15:clr>
            <a:srgbClr val="F26B43"/>
          </p15:clr>
        </p15:guide>
        <p15:guide id="7" orient="horz" pos="1512">
          <p15:clr>
            <a:srgbClr val="F26B43"/>
          </p15:clr>
        </p15:guide>
        <p15:guide id="8" pos="5184">
          <p15:clr>
            <a:srgbClr val="F26B43"/>
          </p15:clr>
        </p15:guide>
        <p15:guide id="9" pos="702">
          <p15:clr>
            <a:srgbClr val="F26B43"/>
          </p15:clr>
        </p15:guide>
        <p15:guide id="10" pos="64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www.cmohs.org/"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www.youtube.com/watch?v=ai0WyUwylMU" TargetMode="Externa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yesmagazine.org/health-happiness/2014/11/07/empathy-heroes-st-francis-john-howard-griffin-patricia-moore/"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371600" y="5638800"/>
            <a:ext cx="6400800" cy="1066800"/>
          </a:xfrm>
        </p:spPr>
        <p:txBody>
          <a:bodyPr/>
          <a:lstStyle/>
          <a:p>
            <a:r>
              <a:rPr lang="en-US" dirty="0" smtClean="0">
                <a:solidFill>
                  <a:schemeClr val="bg1"/>
                </a:solidFill>
              </a:rPr>
              <a:t>Religion</a:t>
            </a:r>
            <a:r>
              <a:rPr lang="en-US" dirty="0">
                <a:solidFill>
                  <a:schemeClr val="bg1"/>
                </a:solidFill>
              </a:rPr>
              <a:t>, Spirituality, and </a:t>
            </a:r>
            <a:r>
              <a:rPr lang="en-US" dirty="0" smtClean="0">
                <a:solidFill>
                  <a:schemeClr val="bg1"/>
                </a:solidFill>
              </a:rPr>
              <a:t/>
            </a:r>
            <a:br>
              <a:rPr lang="en-US" dirty="0" smtClean="0">
                <a:solidFill>
                  <a:schemeClr val="bg1"/>
                </a:solidFill>
              </a:rPr>
            </a:br>
            <a:r>
              <a:rPr lang="en-US" dirty="0" smtClean="0">
                <a:solidFill>
                  <a:schemeClr val="bg1"/>
                </a:solidFill>
              </a:rPr>
              <a:t>Well-Being</a:t>
            </a:r>
            <a:endParaRPr lang="en-US" dirty="0">
              <a:solidFill>
                <a:schemeClr val="bg1"/>
              </a:solidFill>
            </a:endParaRPr>
          </a:p>
        </p:txBody>
      </p:sp>
      <p:sp>
        <p:nvSpPr>
          <p:cNvPr id="3" name="Text Placeholder 2"/>
          <p:cNvSpPr>
            <a:spLocks noGrp="1"/>
          </p:cNvSpPr>
          <p:nvPr>
            <p:ph type="body" sz="quarter" idx="13"/>
          </p:nvPr>
        </p:nvSpPr>
        <p:spPr>
          <a:xfrm>
            <a:off x="228600" y="228600"/>
            <a:ext cx="3505200" cy="838200"/>
          </a:xfrm>
        </p:spPr>
        <p:txBody>
          <a:bodyPr/>
          <a:lstStyle/>
          <a:p>
            <a:r>
              <a:rPr lang="en-US" dirty="0">
                <a:solidFill>
                  <a:schemeClr val="bg1"/>
                </a:solidFill>
              </a:rPr>
              <a:t>Chapter 10</a:t>
            </a:r>
          </a:p>
        </p:txBody>
      </p:sp>
    </p:spTree>
    <p:extLst>
      <p:ext uri="{BB962C8B-B14F-4D97-AF65-F5344CB8AC3E}">
        <p14:creationId xmlns:p14="http://schemas.microsoft.com/office/powerpoint/2010/main" val="2565008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28700" y="990600"/>
            <a:ext cx="7353300" cy="838200"/>
          </a:xfrm>
        </p:spPr>
        <p:txBody>
          <a:bodyPr>
            <a:normAutofit/>
          </a:bodyPr>
          <a:lstStyle/>
          <a:p>
            <a:r>
              <a:rPr lang="en-US" sz="4000" dirty="0" smtClean="0"/>
              <a:t>A Sense of Meaning and Purpose</a:t>
            </a:r>
            <a:endParaRPr lang="en-US" sz="4000" dirty="0"/>
          </a:p>
        </p:txBody>
      </p:sp>
      <p:sp>
        <p:nvSpPr>
          <p:cNvPr id="7" name="Content Placeholder 6"/>
          <p:cNvSpPr>
            <a:spLocks noGrp="1"/>
          </p:cNvSpPr>
          <p:nvPr>
            <p:ph idx="1"/>
          </p:nvPr>
        </p:nvSpPr>
        <p:spPr>
          <a:xfrm>
            <a:off x="1028700" y="1818166"/>
            <a:ext cx="7581900" cy="4430233"/>
          </a:xfrm>
        </p:spPr>
        <p:txBody>
          <a:bodyPr>
            <a:noAutofit/>
          </a:bodyPr>
          <a:lstStyle/>
          <a:p>
            <a:pPr marL="57150" indent="0">
              <a:buNone/>
            </a:pPr>
            <a:r>
              <a:rPr lang="en-US" sz="2800" dirty="0"/>
              <a:t>Meaning and Subjective </a:t>
            </a:r>
            <a:r>
              <a:rPr lang="en-US" sz="2800" dirty="0" smtClean="0"/>
              <a:t>Well-Being</a:t>
            </a:r>
            <a:endParaRPr lang="en-US" sz="2800" dirty="0"/>
          </a:p>
          <a:p>
            <a:pPr marL="514350" indent="-457200"/>
            <a:r>
              <a:rPr lang="en-US" sz="2400" dirty="0" smtClean="0"/>
              <a:t>Sense of meaning in life predicts well-being (positive emotion, joy love, vitality), leads </a:t>
            </a:r>
            <a:r>
              <a:rPr lang="en-US" sz="2400" dirty="0"/>
              <a:t>to healthier </a:t>
            </a:r>
            <a:r>
              <a:rPr lang="en-US" sz="2400" dirty="0" smtClean="0"/>
              <a:t>behaviors, acts as a buffer against negative effects of stress</a:t>
            </a:r>
            <a:endParaRPr lang="en-US" sz="2400" dirty="0"/>
          </a:p>
          <a:p>
            <a:pPr marL="514350" indent="-457200"/>
            <a:r>
              <a:rPr lang="en-US" sz="2400" dirty="0"/>
              <a:t>Meaning in life is major criterion for eudaimonia </a:t>
            </a:r>
          </a:p>
          <a:p>
            <a:pPr marL="514350" indent="-457200"/>
            <a:r>
              <a:rPr lang="en-US" sz="2400" dirty="0" smtClean="0"/>
              <a:t>Presence of meaning related to increase well-being, but </a:t>
            </a:r>
            <a:r>
              <a:rPr lang="en-US" sz="2400" i="1" dirty="0"/>
              <a:t>search</a:t>
            </a:r>
            <a:r>
              <a:rPr lang="en-US" sz="2400" dirty="0"/>
              <a:t> for meaning </a:t>
            </a:r>
            <a:r>
              <a:rPr lang="en-US" sz="2400" dirty="0" smtClean="0"/>
              <a:t>decreases </a:t>
            </a:r>
            <a:r>
              <a:rPr lang="en-US" sz="2400" dirty="0"/>
              <a:t>happiness</a:t>
            </a:r>
          </a:p>
          <a:p>
            <a:pPr marL="1044702" lvl="1" indent="-457200"/>
            <a:r>
              <a:rPr lang="en-US" sz="2400" dirty="0"/>
              <a:t>"Search" for meaning indicates that it's missing </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dirty="0"/>
          </a:p>
        </p:txBody>
      </p:sp>
    </p:spTree>
    <p:extLst>
      <p:ext uri="{BB962C8B-B14F-4D97-AF65-F5344CB8AC3E}">
        <p14:creationId xmlns:p14="http://schemas.microsoft.com/office/powerpoint/2010/main" val="326944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028700" y="1981200"/>
            <a:ext cx="7200900" cy="4114800"/>
          </a:xfrm>
        </p:spPr>
        <p:txBody>
          <a:bodyPr>
            <a:normAutofit fontScale="92500" lnSpcReduction="10000"/>
          </a:bodyPr>
          <a:lstStyle/>
          <a:p>
            <a:pPr marL="57150" indent="0">
              <a:buNone/>
            </a:pPr>
            <a:r>
              <a:rPr lang="en-US" sz="2800" dirty="0"/>
              <a:t>Types of Meaning </a:t>
            </a:r>
          </a:p>
          <a:p>
            <a:pPr marL="514350" indent="-457200"/>
            <a:r>
              <a:rPr lang="en-US" sz="2800" dirty="0"/>
              <a:t>Religion </a:t>
            </a:r>
            <a:r>
              <a:rPr lang="en-US" sz="2800" dirty="0" smtClean="0"/>
              <a:t>offers larger perspective on human life and gives </a:t>
            </a:r>
            <a:r>
              <a:rPr lang="en-US" sz="2800" dirty="0"/>
              <a:t>explanations for unexpected </a:t>
            </a:r>
            <a:r>
              <a:rPr lang="en-US" sz="2800" dirty="0" smtClean="0"/>
              <a:t>events, offers hope</a:t>
            </a:r>
            <a:endParaRPr lang="en-US" sz="2800" dirty="0"/>
          </a:p>
          <a:p>
            <a:pPr marL="514350" indent="-457200"/>
            <a:r>
              <a:rPr lang="en-US" sz="2800" dirty="0" smtClean="0"/>
              <a:t>Personal/situational  </a:t>
            </a:r>
            <a:r>
              <a:rPr lang="en-US" sz="2800" dirty="0"/>
              <a:t>meaning derived from elements of personal </a:t>
            </a:r>
            <a:r>
              <a:rPr lang="en-US" sz="2800" dirty="0" smtClean="0"/>
              <a:t>life</a:t>
            </a:r>
          </a:p>
          <a:p>
            <a:pPr marL="514350" indent="-457200"/>
            <a:r>
              <a:rPr lang="en-US" sz="2800" dirty="0" smtClean="0"/>
              <a:t>Cosmic meaning or global meaning, extent to which human life fits into some overall coherent pattern</a:t>
            </a:r>
          </a:p>
          <a:p>
            <a:pPr marL="514350" indent="-457200"/>
            <a:r>
              <a:rPr lang="en-US" sz="2800" dirty="0"/>
              <a:t>Meaning is a process rather than a product </a:t>
            </a:r>
          </a:p>
          <a:p>
            <a:pPr marL="57150" indent="0">
              <a:buNone/>
            </a:pPr>
            <a:endParaRPr lang="en-US" sz="2800" dirty="0"/>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11</a:t>
            </a:fld>
            <a:endParaRPr lang="en-US" dirty="0"/>
          </a:p>
        </p:txBody>
      </p:sp>
      <p:sp>
        <p:nvSpPr>
          <p:cNvPr id="8" name="Title 5"/>
          <p:cNvSpPr txBox="1">
            <a:spLocks/>
          </p:cNvSpPr>
          <p:nvPr/>
        </p:nvSpPr>
        <p:spPr>
          <a:xfrm>
            <a:off x="1028700" y="990600"/>
            <a:ext cx="7353300" cy="838200"/>
          </a:xfrm>
          <a:prstGeom prst="rect">
            <a:avLst/>
          </a:prstGeom>
        </p:spPr>
        <p:txBody>
          <a:bodyPr vert="horz" lIns="91440" tIns="45720" rIns="91440" bIns="45720" rtlCol="0" anchor="t">
            <a:normAutofit/>
          </a:bodyPr>
          <a:lst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4000" smtClean="0"/>
              <a:t>A Sense of Meaning and Purpose</a:t>
            </a:r>
            <a:endParaRPr lang="en-US" sz="4000" dirty="0"/>
          </a:p>
        </p:txBody>
      </p:sp>
    </p:spTree>
    <p:extLst>
      <p:ext uri="{BB962C8B-B14F-4D97-AF65-F5344CB8AC3E}">
        <p14:creationId xmlns:p14="http://schemas.microsoft.com/office/powerpoint/2010/main" val="1509268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028700" y="2057400"/>
            <a:ext cx="7505700" cy="4495800"/>
          </a:xfrm>
        </p:spPr>
        <p:txBody>
          <a:bodyPr>
            <a:normAutofit fontScale="85000" lnSpcReduction="20000"/>
          </a:bodyPr>
          <a:lstStyle/>
          <a:p>
            <a:pPr marL="57150" indent="0">
              <a:buNone/>
            </a:pPr>
            <a:r>
              <a:rPr lang="en-US" sz="2800" dirty="0"/>
              <a:t>Ways to Create </a:t>
            </a:r>
            <a:r>
              <a:rPr lang="en-US" sz="2800" dirty="0" smtClean="0"/>
              <a:t>Meaning: Greater </a:t>
            </a:r>
            <a:r>
              <a:rPr lang="en-US" sz="2800" dirty="0"/>
              <a:t>Harmony, Coherence, and Congruence</a:t>
            </a:r>
          </a:p>
          <a:p>
            <a:pPr marL="514350" indent="-457200"/>
            <a:r>
              <a:rPr lang="en-US" sz="2800" dirty="0" smtClean="0"/>
              <a:t>Greater meaning created when there is increased harmony, coherence, and congruence among the various aspects of our identity and life goals</a:t>
            </a:r>
          </a:p>
          <a:p>
            <a:pPr marL="514350" indent="-457200"/>
            <a:r>
              <a:rPr lang="en-US" sz="2800" dirty="0" smtClean="0"/>
              <a:t>Religious </a:t>
            </a:r>
            <a:r>
              <a:rPr lang="en-US" sz="2800" dirty="0"/>
              <a:t>attitude can pull elements of life into a consistent direction</a:t>
            </a:r>
          </a:p>
          <a:p>
            <a:pPr marL="514350" indent="-457200"/>
            <a:r>
              <a:rPr lang="en-US" sz="2800" dirty="0"/>
              <a:t>Creating </a:t>
            </a:r>
            <a:r>
              <a:rPr lang="en-US" sz="2800" dirty="0" smtClean="0"/>
              <a:t>meaning is a process of reducing </a:t>
            </a:r>
            <a:r>
              <a:rPr lang="en-US" sz="2800" dirty="0"/>
              <a:t>discrepancy between our </a:t>
            </a:r>
            <a:r>
              <a:rPr lang="en-US" sz="2800" dirty="0" smtClean="0"/>
              <a:t>current situation </a:t>
            </a:r>
            <a:r>
              <a:rPr lang="en-US" sz="2800" dirty="0"/>
              <a:t>and </a:t>
            </a:r>
            <a:r>
              <a:rPr lang="en-US" sz="2800" dirty="0" smtClean="0"/>
              <a:t>global meaning</a:t>
            </a:r>
          </a:p>
          <a:p>
            <a:pPr marL="1044702" lvl="1" indent="-457200"/>
            <a:r>
              <a:rPr lang="en-US" sz="2800" dirty="0" smtClean="0"/>
              <a:t>Process accomplished by renewing sense of control, predictability, and order, or restoring belief that benevolence, justice, and fairness exist in some way in both humanity and cosmos</a:t>
            </a:r>
            <a:endParaRPr lang="en-US" sz="2800" dirty="0"/>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dirty="0"/>
          </a:p>
        </p:txBody>
      </p:sp>
      <p:sp>
        <p:nvSpPr>
          <p:cNvPr id="8" name="Title 5"/>
          <p:cNvSpPr>
            <a:spLocks noGrp="1"/>
          </p:cNvSpPr>
          <p:nvPr>
            <p:ph type="title"/>
          </p:nvPr>
        </p:nvSpPr>
        <p:spPr>
          <a:xfrm>
            <a:off x="1028700" y="990600"/>
            <a:ext cx="7353300" cy="838200"/>
          </a:xfrm>
        </p:spPr>
        <p:txBody>
          <a:bodyPr>
            <a:normAutofit/>
          </a:bodyPr>
          <a:lstStyle/>
          <a:p>
            <a:r>
              <a:rPr lang="en-US" sz="4000" dirty="0" smtClean="0"/>
              <a:t>A Sense of Meaning and Purpose</a:t>
            </a:r>
            <a:endParaRPr lang="en-US" sz="4000" dirty="0"/>
          </a:p>
        </p:txBody>
      </p:sp>
    </p:spTree>
    <p:extLst>
      <p:ext uri="{BB962C8B-B14F-4D97-AF65-F5344CB8AC3E}">
        <p14:creationId xmlns:p14="http://schemas.microsoft.com/office/powerpoint/2010/main" val="4078311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028700" y="2286000"/>
            <a:ext cx="3924300" cy="3581400"/>
          </a:xfrm>
        </p:spPr>
        <p:txBody>
          <a:bodyPr>
            <a:normAutofit lnSpcReduction="10000"/>
          </a:bodyPr>
          <a:lstStyle/>
          <a:p>
            <a:pPr marL="57150" indent="0">
              <a:buNone/>
            </a:pPr>
            <a:r>
              <a:rPr lang="en-US" sz="2400" dirty="0"/>
              <a:t>Ways to Create </a:t>
            </a:r>
            <a:r>
              <a:rPr lang="en-US" sz="2400" dirty="0" smtClean="0"/>
              <a:t>Meaning: Be </a:t>
            </a:r>
            <a:r>
              <a:rPr lang="en-US" sz="2400" dirty="0"/>
              <a:t>of Service to </a:t>
            </a:r>
            <a:r>
              <a:rPr lang="en-US" sz="2400" dirty="0" smtClean="0"/>
              <a:t>Others or Dedicate Oneself to a Worthy Cause</a:t>
            </a:r>
            <a:endParaRPr lang="en-US" sz="2400" dirty="0"/>
          </a:p>
          <a:p>
            <a:pPr marL="514350" indent="-457200"/>
            <a:r>
              <a:rPr lang="en-US" sz="2400" dirty="0"/>
              <a:t>By helping others we make a difference in the world</a:t>
            </a:r>
          </a:p>
          <a:p>
            <a:pPr marL="514350" indent="-457200"/>
            <a:r>
              <a:rPr lang="en-US" sz="2400" dirty="0"/>
              <a:t>Dedicating to cause larger than us can create a sense of meaning</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dirty="0"/>
          </a:p>
        </p:txBody>
      </p:sp>
      <p:sp>
        <p:nvSpPr>
          <p:cNvPr id="8" name="Title 5"/>
          <p:cNvSpPr>
            <a:spLocks noGrp="1"/>
          </p:cNvSpPr>
          <p:nvPr>
            <p:ph type="title"/>
          </p:nvPr>
        </p:nvSpPr>
        <p:spPr>
          <a:xfrm>
            <a:off x="1028700" y="990600"/>
            <a:ext cx="7353300" cy="838200"/>
          </a:xfrm>
        </p:spPr>
        <p:txBody>
          <a:bodyPr>
            <a:normAutofit/>
          </a:bodyPr>
          <a:lstStyle/>
          <a:p>
            <a:r>
              <a:rPr lang="en-US" sz="4000" dirty="0" smtClean="0"/>
              <a:t>A Sense of Meaning and Purpose</a:t>
            </a:r>
            <a:endParaRPr lang="en-US" sz="4000" dirty="0"/>
          </a:p>
        </p:txBody>
      </p:sp>
      <p:pic>
        <p:nvPicPr>
          <p:cNvPr id="2" name="Picture 1"/>
          <p:cNvPicPr>
            <a:picLocks noChangeAspect="1"/>
          </p:cNvPicPr>
          <p:nvPr/>
        </p:nvPicPr>
        <p:blipFill>
          <a:blip r:embed="rId3"/>
          <a:stretch>
            <a:fillRect/>
          </a:stretch>
        </p:blipFill>
        <p:spPr>
          <a:xfrm>
            <a:off x="5289398" y="2819400"/>
            <a:ext cx="3630308" cy="2416908"/>
          </a:xfrm>
          <a:prstGeom prst="rect">
            <a:avLst/>
          </a:prstGeom>
        </p:spPr>
      </p:pic>
    </p:spTree>
    <p:extLst>
      <p:ext uri="{BB962C8B-B14F-4D97-AF65-F5344CB8AC3E}">
        <p14:creationId xmlns:p14="http://schemas.microsoft.com/office/powerpoint/2010/main" val="3193511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028700" y="1752600"/>
            <a:ext cx="3924300" cy="4572000"/>
          </a:xfrm>
        </p:spPr>
        <p:txBody>
          <a:bodyPr>
            <a:normAutofit/>
          </a:bodyPr>
          <a:lstStyle/>
          <a:p>
            <a:pPr marL="57150" indent="0">
              <a:buNone/>
            </a:pPr>
            <a:r>
              <a:rPr lang="en-US" sz="2400" dirty="0"/>
              <a:t>Ways to Create </a:t>
            </a:r>
            <a:r>
              <a:rPr lang="en-US" sz="2400" dirty="0" smtClean="0"/>
              <a:t>Meaning: Creativity</a:t>
            </a:r>
            <a:endParaRPr lang="en-US" sz="2400" dirty="0"/>
          </a:p>
          <a:p>
            <a:pPr marL="514350" indent="-457200"/>
            <a:r>
              <a:rPr lang="en-US" sz="2400" dirty="0"/>
              <a:t>Creation of something new gives life significance</a:t>
            </a:r>
          </a:p>
          <a:p>
            <a:pPr marL="514350" indent="-457200"/>
            <a:r>
              <a:rPr lang="en-US" sz="2400" dirty="0"/>
              <a:t>Scientific creativity also gives meaning and purpose</a:t>
            </a:r>
          </a:p>
          <a:p>
            <a:pPr marL="514350" indent="-457200"/>
            <a:r>
              <a:rPr lang="en-US" sz="2400" dirty="0" smtClean="0"/>
              <a:t>Creativity can </a:t>
            </a:r>
            <a:r>
              <a:rPr lang="en-US" sz="2400" dirty="0"/>
              <a:t>lead to self-discovery, creating new </a:t>
            </a:r>
            <a:r>
              <a:rPr lang="en-US" sz="2400" dirty="0" smtClean="0"/>
              <a:t>self-identity</a:t>
            </a:r>
            <a:r>
              <a:rPr lang="en-US" sz="2400" dirty="0"/>
              <a:t>	</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dirty="0"/>
          </a:p>
        </p:txBody>
      </p:sp>
      <p:sp>
        <p:nvSpPr>
          <p:cNvPr id="8" name="Title 5"/>
          <p:cNvSpPr>
            <a:spLocks noGrp="1"/>
          </p:cNvSpPr>
          <p:nvPr>
            <p:ph type="title"/>
          </p:nvPr>
        </p:nvSpPr>
        <p:spPr>
          <a:xfrm>
            <a:off x="1028700" y="990600"/>
            <a:ext cx="7353300" cy="838200"/>
          </a:xfrm>
        </p:spPr>
        <p:txBody>
          <a:bodyPr>
            <a:normAutofit/>
          </a:bodyPr>
          <a:lstStyle/>
          <a:p>
            <a:r>
              <a:rPr lang="en-US" sz="4000" dirty="0" smtClean="0"/>
              <a:t>A Sense of Meaning and Purpose</a:t>
            </a:r>
            <a:endParaRPr lang="en-US" sz="4000" dirty="0"/>
          </a:p>
        </p:txBody>
      </p:sp>
      <p:pic>
        <p:nvPicPr>
          <p:cNvPr id="2" name="Picture 1"/>
          <p:cNvPicPr>
            <a:picLocks noChangeAspect="1"/>
          </p:cNvPicPr>
          <p:nvPr/>
        </p:nvPicPr>
        <p:blipFill>
          <a:blip r:embed="rId3"/>
          <a:stretch>
            <a:fillRect/>
          </a:stretch>
        </p:blipFill>
        <p:spPr>
          <a:xfrm>
            <a:off x="5090096" y="2062162"/>
            <a:ext cx="3581400" cy="2014538"/>
          </a:xfrm>
          <a:prstGeom prst="rect">
            <a:avLst/>
          </a:prstGeom>
        </p:spPr>
      </p:pic>
      <p:pic>
        <p:nvPicPr>
          <p:cNvPr id="4" name="Picture 3"/>
          <p:cNvPicPr>
            <a:picLocks noChangeAspect="1"/>
          </p:cNvPicPr>
          <p:nvPr/>
        </p:nvPicPr>
        <p:blipFill>
          <a:blip r:embed="rId4"/>
          <a:stretch>
            <a:fillRect/>
          </a:stretch>
        </p:blipFill>
        <p:spPr>
          <a:xfrm>
            <a:off x="5452046" y="4360278"/>
            <a:ext cx="2857500" cy="1600200"/>
          </a:xfrm>
          <a:prstGeom prst="rect">
            <a:avLst/>
          </a:prstGeom>
        </p:spPr>
      </p:pic>
    </p:spTree>
    <p:extLst>
      <p:ext uri="{BB962C8B-B14F-4D97-AF65-F5344CB8AC3E}">
        <p14:creationId xmlns:p14="http://schemas.microsoft.com/office/powerpoint/2010/main" val="3206649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pPr marL="57150" indent="0">
              <a:buNone/>
            </a:pPr>
            <a:r>
              <a:rPr lang="en-US" sz="2400" dirty="0"/>
              <a:t>Ways to Create </a:t>
            </a:r>
            <a:r>
              <a:rPr lang="en-US" sz="2400" dirty="0" smtClean="0"/>
              <a:t>Meaning: Live </a:t>
            </a:r>
            <a:r>
              <a:rPr lang="en-US" sz="2400" dirty="0"/>
              <a:t>Life as Fully and Deeply as Possible </a:t>
            </a:r>
          </a:p>
          <a:p>
            <a:pPr marL="514350" indent="-457200"/>
            <a:r>
              <a:rPr lang="en-US" sz="2400" dirty="0" smtClean="0"/>
              <a:t>Desire to experience life fully can provide </a:t>
            </a:r>
            <a:r>
              <a:rPr lang="en-US" sz="2400" dirty="0"/>
              <a:t>sense of </a:t>
            </a:r>
            <a:r>
              <a:rPr lang="en-US" sz="2400" dirty="0" smtClean="0"/>
              <a:t>active participation and involvement </a:t>
            </a:r>
            <a:endParaRPr lang="en-US" sz="2400" dirty="0"/>
          </a:p>
          <a:p>
            <a:pPr marL="514350" indent="-457200"/>
            <a:r>
              <a:rPr lang="en-US" sz="2400" dirty="0"/>
              <a:t>Does not refer to obsessive effort to seek pleasure</a:t>
            </a:r>
          </a:p>
          <a:p>
            <a:pPr marL="514350" indent="-457200"/>
            <a:endParaRPr lang="en-US" dirty="0"/>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dirty="0"/>
          </a:p>
        </p:txBody>
      </p:sp>
      <p:sp>
        <p:nvSpPr>
          <p:cNvPr id="8" name="Title 5"/>
          <p:cNvSpPr>
            <a:spLocks noGrp="1"/>
          </p:cNvSpPr>
          <p:nvPr>
            <p:ph type="title"/>
          </p:nvPr>
        </p:nvSpPr>
        <p:spPr>
          <a:xfrm>
            <a:off x="1028700" y="990600"/>
            <a:ext cx="7353300" cy="838200"/>
          </a:xfrm>
        </p:spPr>
        <p:txBody>
          <a:bodyPr>
            <a:normAutofit/>
          </a:bodyPr>
          <a:lstStyle/>
          <a:p>
            <a:r>
              <a:rPr lang="en-US" sz="4000" dirty="0" smtClean="0"/>
              <a:t>A Sense of Meaning and Purpose</a:t>
            </a:r>
            <a:endParaRPr lang="en-US" sz="4000" dirty="0"/>
          </a:p>
        </p:txBody>
      </p:sp>
    </p:spTree>
    <p:extLst>
      <p:ext uri="{BB962C8B-B14F-4D97-AF65-F5344CB8AC3E}">
        <p14:creationId xmlns:p14="http://schemas.microsoft.com/office/powerpoint/2010/main" val="474706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028700" y="1828800"/>
            <a:ext cx="4000500" cy="4419600"/>
          </a:xfrm>
        </p:spPr>
        <p:txBody>
          <a:bodyPr>
            <a:normAutofit/>
          </a:bodyPr>
          <a:lstStyle/>
          <a:p>
            <a:pPr marL="57150" indent="0">
              <a:buNone/>
            </a:pPr>
            <a:r>
              <a:rPr lang="en-US" sz="2400" dirty="0" smtClean="0"/>
              <a:t>Ways </a:t>
            </a:r>
            <a:r>
              <a:rPr lang="en-US" sz="2400" dirty="0"/>
              <a:t>to Create </a:t>
            </a:r>
            <a:r>
              <a:rPr lang="en-US" sz="2400" dirty="0" smtClean="0"/>
              <a:t>Meaning: Suffering</a:t>
            </a:r>
            <a:endParaRPr lang="en-US" sz="2400" dirty="0"/>
          </a:p>
          <a:p>
            <a:pPr marL="514350" indent="-457200"/>
            <a:r>
              <a:rPr lang="en-US" sz="2400" dirty="0" smtClean="0"/>
              <a:t>Our approach to suffering determines experience of meaning in life</a:t>
            </a:r>
          </a:p>
          <a:p>
            <a:pPr marL="514350" indent="-457200"/>
            <a:r>
              <a:rPr lang="en-US" sz="2400" dirty="0" smtClean="0"/>
              <a:t>Under difficulties, people reevaluate their lives and transform themselves</a:t>
            </a:r>
          </a:p>
          <a:p>
            <a:pPr marL="514350" indent="-457200"/>
            <a:r>
              <a:rPr lang="en-US" sz="2400" dirty="0" smtClean="0"/>
              <a:t>Religions dictate that suffering stimulates spiritual growth</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dirty="0"/>
          </a:p>
        </p:txBody>
      </p:sp>
      <p:sp>
        <p:nvSpPr>
          <p:cNvPr id="8" name="Title 5"/>
          <p:cNvSpPr>
            <a:spLocks noGrp="1"/>
          </p:cNvSpPr>
          <p:nvPr>
            <p:ph type="title"/>
          </p:nvPr>
        </p:nvSpPr>
        <p:spPr>
          <a:xfrm>
            <a:off x="1028700" y="990600"/>
            <a:ext cx="7353300" cy="838200"/>
          </a:xfrm>
        </p:spPr>
        <p:txBody>
          <a:bodyPr>
            <a:normAutofit/>
          </a:bodyPr>
          <a:lstStyle/>
          <a:p>
            <a:r>
              <a:rPr lang="en-US" sz="4000" dirty="0" smtClean="0"/>
              <a:t>A Sense of Meaning and Purpose</a:t>
            </a:r>
            <a:endParaRPr lang="en-US" sz="4000" dirty="0"/>
          </a:p>
        </p:txBody>
      </p:sp>
      <p:pic>
        <p:nvPicPr>
          <p:cNvPr id="4" name="Picture 3"/>
          <p:cNvPicPr>
            <a:picLocks noChangeAspect="1"/>
          </p:cNvPicPr>
          <p:nvPr/>
        </p:nvPicPr>
        <p:blipFill>
          <a:blip r:embed="rId3"/>
          <a:stretch>
            <a:fillRect/>
          </a:stretch>
        </p:blipFill>
        <p:spPr>
          <a:xfrm>
            <a:off x="5497512" y="2209800"/>
            <a:ext cx="3035047" cy="3200400"/>
          </a:xfrm>
          <a:prstGeom prst="rect">
            <a:avLst/>
          </a:prstGeom>
        </p:spPr>
      </p:pic>
    </p:spTree>
    <p:extLst>
      <p:ext uri="{BB962C8B-B14F-4D97-AF65-F5344CB8AC3E}">
        <p14:creationId xmlns:p14="http://schemas.microsoft.com/office/powerpoint/2010/main" val="790939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028700" y="1828800"/>
            <a:ext cx="4000500" cy="4419600"/>
          </a:xfrm>
        </p:spPr>
        <p:txBody>
          <a:bodyPr>
            <a:normAutofit/>
          </a:bodyPr>
          <a:lstStyle/>
          <a:p>
            <a:pPr marL="57150" indent="0">
              <a:buNone/>
            </a:pPr>
            <a:r>
              <a:rPr lang="en-US" sz="2400" dirty="0" smtClean="0"/>
              <a:t>Ways </a:t>
            </a:r>
            <a:r>
              <a:rPr lang="en-US" sz="2400" dirty="0"/>
              <a:t>to Create </a:t>
            </a:r>
            <a:r>
              <a:rPr lang="en-US" sz="2400" dirty="0" smtClean="0"/>
              <a:t>Meaning: </a:t>
            </a:r>
            <a:r>
              <a:rPr lang="en-US" sz="2400" dirty="0" smtClean="0"/>
              <a:t>Suffering: Potential Benefits</a:t>
            </a:r>
          </a:p>
          <a:p>
            <a:pPr marL="514350" indent="-457200"/>
            <a:r>
              <a:rPr lang="en-US" sz="2400" dirty="0"/>
              <a:t>I</a:t>
            </a:r>
            <a:r>
              <a:rPr lang="en-US" sz="2400" dirty="0" smtClean="0"/>
              <a:t>ncreased self-confidence</a:t>
            </a:r>
          </a:p>
          <a:p>
            <a:pPr marL="514350" indent="-457200"/>
            <a:r>
              <a:rPr lang="en-US" sz="2400" dirty="0" smtClean="0"/>
              <a:t>Opportunities for enhanced interpersonal relationships</a:t>
            </a:r>
          </a:p>
          <a:p>
            <a:pPr marL="514350" indent="-457200"/>
            <a:r>
              <a:rPr lang="en-US" sz="2400" dirty="0" smtClean="0"/>
              <a:t>Avenues for changing one’s philosophy of life or style of creating meaning</a:t>
            </a:r>
          </a:p>
          <a:p>
            <a:pPr marL="1044702" lvl="1" indent="-457200"/>
            <a:endParaRPr lang="en-US" sz="2400" dirty="0" smtClean="0"/>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17</a:t>
            </a:fld>
            <a:endParaRPr lang="en-US" dirty="0"/>
          </a:p>
        </p:txBody>
      </p:sp>
      <p:sp>
        <p:nvSpPr>
          <p:cNvPr id="8" name="Title 5"/>
          <p:cNvSpPr>
            <a:spLocks noGrp="1"/>
          </p:cNvSpPr>
          <p:nvPr>
            <p:ph type="title"/>
          </p:nvPr>
        </p:nvSpPr>
        <p:spPr>
          <a:xfrm>
            <a:off x="1028700" y="990600"/>
            <a:ext cx="7353300" cy="838200"/>
          </a:xfrm>
        </p:spPr>
        <p:txBody>
          <a:bodyPr>
            <a:normAutofit/>
          </a:bodyPr>
          <a:lstStyle/>
          <a:p>
            <a:r>
              <a:rPr lang="en-US" sz="4000" dirty="0" smtClean="0"/>
              <a:t>A Sense of Meaning and Purpose</a:t>
            </a:r>
            <a:endParaRPr lang="en-US" sz="4000" dirty="0"/>
          </a:p>
        </p:txBody>
      </p:sp>
      <p:pic>
        <p:nvPicPr>
          <p:cNvPr id="6" name="Picture 5"/>
          <p:cNvPicPr>
            <a:picLocks noChangeAspect="1"/>
          </p:cNvPicPr>
          <p:nvPr/>
        </p:nvPicPr>
        <p:blipFill>
          <a:blip r:embed="rId3"/>
          <a:stretch>
            <a:fillRect/>
          </a:stretch>
        </p:blipFill>
        <p:spPr>
          <a:xfrm>
            <a:off x="5638800" y="2286000"/>
            <a:ext cx="3293126" cy="3293126"/>
          </a:xfrm>
          <a:prstGeom prst="rect">
            <a:avLst/>
          </a:prstGeom>
        </p:spPr>
      </p:pic>
    </p:spTree>
    <p:extLst>
      <p:ext uri="{BB962C8B-B14F-4D97-AF65-F5344CB8AC3E}">
        <p14:creationId xmlns:p14="http://schemas.microsoft.com/office/powerpoint/2010/main" val="3716051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028700" y="2286000"/>
            <a:ext cx="3771900" cy="3581400"/>
          </a:xfrm>
        </p:spPr>
        <p:txBody>
          <a:bodyPr>
            <a:normAutofit/>
          </a:bodyPr>
          <a:lstStyle/>
          <a:p>
            <a:pPr marL="57150" indent="0">
              <a:buNone/>
            </a:pPr>
            <a:r>
              <a:rPr lang="en-US" sz="2400" dirty="0" smtClean="0"/>
              <a:t>Ways </a:t>
            </a:r>
            <a:r>
              <a:rPr lang="en-US" sz="2400" dirty="0"/>
              <a:t>to Create </a:t>
            </a:r>
            <a:r>
              <a:rPr lang="en-US" sz="2400" dirty="0" smtClean="0"/>
              <a:t>Meaning: Religious Experiences</a:t>
            </a:r>
          </a:p>
          <a:p>
            <a:pPr marL="514350" indent="-457200"/>
            <a:r>
              <a:rPr lang="en-US" sz="2400" dirty="0" smtClean="0"/>
              <a:t>Profound </a:t>
            </a:r>
            <a:r>
              <a:rPr lang="en-US" sz="2400" dirty="0"/>
              <a:t>experiences increase sense of meaning in life</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18</a:t>
            </a:fld>
            <a:endParaRPr lang="en-US" dirty="0"/>
          </a:p>
        </p:txBody>
      </p:sp>
      <p:sp>
        <p:nvSpPr>
          <p:cNvPr id="8" name="Title 5"/>
          <p:cNvSpPr>
            <a:spLocks noGrp="1"/>
          </p:cNvSpPr>
          <p:nvPr>
            <p:ph type="title"/>
          </p:nvPr>
        </p:nvSpPr>
        <p:spPr>
          <a:xfrm>
            <a:off x="1028700" y="990600"/>
            <a:ext cx="7353300" cy="838200"/>
          </a:xfrm>
        </p:spPr>
        <p:txBody>
          <a:bodyPr>
            <a:normAutofit/>
          </a:bodyPr>
          <a:lstStyle/>
          <a:p>
            <a:r>
              <a:rPr lang="en-US" sz="4000" dirty="0" smtClean="0"/>
              <a:t>A Sense of Meaning and Purpose</a:t>
            </a:r>
            <a:endParaRPr lang="en-US" sz="4000" dirty="0"/>
          </a:p>
        </p:txBody>
      </p:sp>
      <p:pic>
        <p:nvPicPr>
          <p:cNvPr id="2" name="Picture 1"/>
          <p:cNvPicPr>
            <a:picLocks noChangeAspect="1"/>
          </p:cNvPicPr>
          <p:nvPr/>
        </p:nvPicPr>
        <p:blipFill>
          <a:blip r:embed="rId3"/>
          <a:stretch>
            <a:fillRect/>
          </a:stretch>
        </p:blipFill>
        <p:spPr>
          <a:xfrm>
            <a:off x="5181600" y="1851837"/>
            <a:ext cx="2867025" cy="4419337"/>
          </a:xfrm>
          <a:prstGeom prst="rect">
            <a:avLst/>
          </a:prstGeom>
        </p:spPr>
      </p:pic>
    </p:spTree>
    <p:extLst>
      <p:ext uri="{BB962C8B-B14F-4D97-AF65-F5344CB8AC3E}">
        <p14:creationId xmlns:p14="http://schemas.microsoft.com/office/powerpoint/2010/main" val="2242473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The Sacred Emotions</a:t>
            </a:r>
          </a:p>
        </p:txBody>
      </p:sp>
      <p:sp>
        <p:nvSpPr>
          <p:cNvPr id="7" name="Content Placeholder 6"/>
          <p:cNvSpPr>
            <a:spLocks noGrp="1"/>
          </p:cNvSpPr>
          <p:nvPr>
            <p:ph idx="1"/>
          </p:nvPr>
        </p:nvSpPr>
        <p:spPr>
          <a:xfrm>
            <a:off x="1028700" y="1295400"/>
            <a:ext cx="4762500" cy="5410200"/>
          </a:xfrm>
        </p:spPr>
        <p:txBody>
          <a:bodyPr>
            <a:normAutofit/>
          </a:bodyPr>
          <a:lstStyle/>
          <a:p>
            <a:pPr marL="57150" indent="0">
              <a:buNone/>
            </a:pPr>
            <a:r>
              <a:rPr lang="en-US" sz="2400" dirty="0"/>
              <a:t>Gratitude and Appreciation</a:t>
            </a:r>
          </a:p>
          <a:p>
            <a:pPr marL="514350" indent="-457200"/>
            <a:r>
              <a:rPr lang="en-US" sz="2400" dirty="0"/>
              <a:t>Gratitude is greatest of </a:t>
            </a:r>
            <a:r>
              <a:rPr lang="en-US" sz="2400" dirty="0" smtClean="0"/>
              <a:t>virtues </a:t>
            </a:r>
            <a:r>
              <a:rPr lang="en-US" sz="2400" dirty="0"/>
              <a:t>and parent of </a:t>
            </a:r>
            <a:r>
              <a:rPr lang="en-US" sz="2400" dirty="0" smtClean="0"/>
              <a:t>others (Cicero)</a:t>
            </a:r>
            <a:endParaRPr lang="en-US" sz="2400" dirty="0"/>
          </a:p>
          <a:p>
            <a:pPr marL="514350" indent="-457200"/>
            <a:r>
              <a:rPr lang="en-US" sz="2400" dirty="0"/>
              <a:t>Researchers are divided whether gratitude is emotion or attitude</a:t>
            </a:r>
          </a:p>
          <a:p>
            <a:pPr marL="514350" indent="-457200"/>
            <a:r>
              <a:rPr lang="en-US" sz="2400" dirty="0"/>
              <a:t>Grateful people tend to be happy people</a:t>
            </a:r>
          </a:p>
          <a:p>
            <a:pPr marL="514350" indent="-457200"/>
            <a:r>
              <a:rPr lang="en-US" sz="2400" dirty="0"/>
              <a:t>Gratitude can be nurtured through </a:t>
            </a:r>
            <a:r>
              <a:rPr lang="en-US" sz="2400" dirty="0" smtClean="0"/>
              <a:t>practice</a:t>
            </a:r>
          </a:p>
          <a:p>
            <a:pPr marL="1044702" lvl="1" indent="-457200"/>
            <a:r>
              <a:rPr lang="en-US" sz="2400" dirty="0" smtClean="0"/>
              <a:t>Gratitude letter</a:t>
            </a:r>
          </a:p>
          <a:p>
            <a:pPr marL="1044702" lvl="1" indent="-457200"/>
            <a:r>
              <a:rPr lang="en-US" sz="2400" dirty="0" smtClean="0"/>
              <a:t>Gratitude journal</a:t>
            </a:r>
          </a:p>
          <a:p>
            <a:pPr marL="1044702" lvl="1" indent="-457200"/>
            <a:endParaRPr lang="en-US" sz="2400" dirty="0"/>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dirty="0"/>
          </a:p>
        </p:txBody>
      </p:sp>
      <p:pic>
        <p:nvPicPr>
          <p:cNvPr id="2" name="Picture 1"/>
          <p:cNvPicPr>
            <a:picLocks noChangeAspect="1"/>
          </p:cNvPicPr>
          <p:nvPr/>
        </p:nvPicPr>
        <p:blipFill>
          <a:blip r:embed="rId3"/>
          <a:stretch>
            <a:fillRect/>
          </a:stretch>
        </p:blipFill>
        <p:spPr>
          <a:xfrm>
            <a:off x="5791200" y="2452687"/>
            <a:ext cx="3019425" cy="3019425"/>
          </a:xfrm>
          <a:prstGeom prst="rect">
            <a:avLst/>
          </a:prstGeom>
        </p:spPr>
      </p:pic>
    </p:spTree>
    <p:extLst>
      <p:ext uri="{BB962C8B-B14F-4D97-AF65-F5344CB8AC3E}">
        <p14:creationId xmlns:p14="http://schemas.microsoft.com/office/powerpoint/2010/main" val="341281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28700" y="990600"/>
            <a:ext cx="7353300" cy="838200"/>
          </a:xfrm>
        </p:spPr>
        <p:txBody>
          <a:bodyPr>
            <a:normAutofit/>
          </a:bodyPr>
          <a:lstStyle/>
          <a:p>
            <a:r>
              <a:rPr lang="en-US" sz="4000" dirty="0" smtClean="0"/>
              <a:t>A Sense of Meaning and Purpose</a:t>
            </a:r>
            <a:endParaRPr lang="en-US" sz="4000" dirty="0"/>
          </a:p>
        </p:txBody>
      </p:sp>
      <p:sp>
        <p:nvSpPr>
          <p:cNvPr id="7" name="Content Placeholder 6"/>
          <p:cNvSpPr>
            <a:spLocks noGrp="1"/>
          </p:cNvSpPr>
          <p:nvPr>
            <p:ph idx="1"/>
          </p:nvPr>
        </p:nvSpPr>
        <p:spPr>
          <a:xfrm>
            <a:off x="1028700" y="1828800"/>
            <a:ext cx="7581900" cy="4419599"/>
          </a:xfrm>
        </p:spPr>
        <p:txBody>
          <a:bodyPr>
            <a:noAutofit/>
          </a:bodyPr>
          <a:lstStyle/>
          <a:p>
            <a:pPr marL="57150" indent="0">
              <a:buNone/>
            </a:pPr>
            <a:r>
              <a:rPr lang="en-US" sz="2800" dirty="0" smtClean="0"/>
              <a:t>Definitions</a:t>
            </a:r>
            <a:endParaRPr lang="en-US" sz="2800" dirty="0"/>
          </a:p>
          <a:p>
            <a:pPr marL="514350" indent="-457200"/>
            <a:r>
              <a:rPr lang="en-US" sz="2800" dirty="0" smtClean="0"/>
              <a:t>Spirituality</a:t>
            </a:r>
          </a:p>
          <a:p>
            <a:pPr marL="1044702" lvl="1" indent="-457200"/>
            <a:r>
              <a:rPr lang="en-US" sz="2800" dirty="0" smtClean="0"/>
              <a:t>Personal or group search for sacred in life</a:t>
            </a:r>
          </a:p>
          <a:p>
            <a:pPr marL="514350" indent="-457200"/>
            <a:r>
              <a:rPr lang="en-US" sz="2800" dirty="0"/>
              <a:t>Religion</a:t>
            </a:r>
          </a:p>
          <a:p>
            <a:pPr marL="1044702" lvl="1" indent="-457200"/>
            <a:r>
              <a:rPr lang="en-US" sz="2800" dirty="0"/>
              <a:t>Search for sacred within traditional context (e.g., formal religious institution)</a:t>
            </a:r>
          </a:p>
          <a:p>
            <a:pPr marL="514350" indent="-457200"/>
            <a:r>
              <a:rPr lang="en-US" sz="2800" dirty="0" smtClean="0"/>
              <a:t>Both refer to a need to relate to something greater than oneself and often require transcendence</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dirty="0"/>
          </a:p>
        </p:txBody>
      </p:sp>
    </p:spTree>
    <p:extLst>
      <p:ext uri="{BB962C8B-B14F-4D97-AF65-F5344CB8AC3E}">
        <p14:creationId xmlns:p14="http://schemas.microsoft.com/office/powerpoint/2010/main" val="3405648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The Sacred Emotions</a:t>
            </a:r>
          </a:p>
        </p:txBody>
      </p:sp>
      <p:sp>
        <p:nvSpPr>
          <p:cNvPr id="7" name="Content Placeholder 6"/>
          <p:cNvSpPr>
            <a:spLocks noGrp="1"/>
          </p:cNvSpPr>
          <p:nvPr>
            <p:ph idx="1"/>
          </p:nvPr>
        </p:nvSpPr>
        <p:spPr>
          <a:xfrm>
            <a:off x="1028700" y="1600200"/>
            <a:ext cx="4457700" cy="4572000"/>
          </a:xfrm>
          <a:ln w="28575">
            <a:solidFill>
              <a:srgbClr val="0070C0"/>
            </a:solidFill>
          </a:ln>
          <a:effectLst>
            <a:glow rad="63500">
              <a:schemeClr val="accent1">
                <a:satMod val="175000"/>
                <a:alpha val="40000"/>
              </a:schemeClr>
            </a:glow>
          </a:effectLst>
        </p:spPr>
        <p:txBody>
          <a:bodyPr>
            <a:normAutofit lnSpcReduction="10000"/>
          </a:bodyPr>
          <a:lstStyle/>
          <a:p>
            <a:pPr marL="57150" indent="0">
              <a:buNone/>
            </a:pPr>
            <a:r>
              <a:rPr lang="en-US" sz="2400" dirty="0"/>
              <a:t>Gratitude and Appreciation</a:t>
            </a:r>
          </a:p>
          <a:p>
            <a:pPr marL="514350" indent="-457200"/>
            <a:r>
              <a:rPr lang="en-US" sz="2400" dirty="0" smtClean="0"/>
              <a:t>Gratitude can maintain and enhance personal relationships</a:t>
            </a:r>
          </a:p>
          <a:p>
            <a:pPr marL="514350" indent="-457200"/>
            <a:r>
              <a:rPr lang="en-US" sz="2400" dirty="0" smtClean="0"/>
              <a:t>Gratitude related to greater life satisfaction, optimism, and more positive and less negative emotionality</a:t>
            </a:r>
            <a:endParaRPr lang="en-US" sz="2400" dirty="0" smtClean="0"/>
          </a:p>
          <a:p>
            <a:pPr marL="514350" indent="-457200"/>
            <a:r>
              <a:rPr lang="en-US" sz="2400" dirty="0" smtClean="0"/>
              <a:t>Gratefulness related to wanting to give back to others…can </a:t>
            </a:r>
            <a:r>
              <a:rPr lang="en-US" sz="2400" dirty="0"/>
              <a:t>expand outward and benefit the </a:t>
            </a:r>
            <a:r>
              <a:rPr lang="en-US" sz="2400" dirty="0" smtClean="0"/>
              <a:t>world</a:t>
            </a:r>
            <a:endParaRPr lang="en-US" sz="2400" dirty="0"/>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20</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313852" y="2543175"/>
            <a:ext cx="3581400" cy="2686050"/>
          </a:xfrm>
          <a:prstGeom prst="rect">
            <a:avLst/>
          </a:prstGeom>
        </p:spPr>
      </p:pic>
    </p:spTree>
    <p:extLst>
      <p:ext uri="{BB962C8B-B14F-4D97-AF65-F5344CB8AC3E}">
        <p14:creationId xmlns:p14="http://schemas.microsoft.com/office/powerpoint/2010/main" val="1151874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The Sacred Emotions</a:t>
            </a:r>
          </a:p>
        </p:txBody>
      </p:sp>
      <p:sp>
        <p:nvSpPr>
          <p:cNvPr id="7" name="Content Placeholder 6"/>
          <p:cNvSpPr>
            <a:spLocks noGrp="1"/>
          </p:cNvSpPr>
          <p:nvPr>
            <p:ph idx="1"/>
          </p:nvPr>
        </p:nvSpPr>
        <p:spPr>
          <a:xfrm>
            <a:off x="1028700" y="1600200"/>
            <a:ext cx="4305300" cy="4572000"/>
          </a:xfrm>
          <a:ln w="28575">
            <a:solidFill>
              <a:schemeClr val="accent4">
                <a:lumMod val="60000"/>
                <a:lumOff val="40000"/>
              </a:schemeClr>
            </a:solidFill>
          </a:ln>
          <a:effectLst>
            <a:glow rad="101600">
              <a:schemeClr val="accent4">
                <a:satMod val="175000"/>
                <a:alpha val="40000"/>
              </a:schemeClr>
            </a:glow>
          </a:effectLst>
        </p:spPr>
        <p:txBody>
          <a:bodyPr>
            <a:normAutofit/>
          </a:bodyPr>
          <a:lstStyle/>
          <a:p>
            <a:pPr marL="57150" indent="0">
              <a:buNone/>
            </a:pPr>
            <a:r>
              <a:rPr lang="en-US" sz="2400" dirty="0"/>
              <a:t>Gratitude and Appreciation</a:t>
            </a:r>
          </a:p>
          <a:p>
            <a:pPr marL="514350" indent="-457200"/>
            <a:r>
              <a:rPr lang="en-US" sz="2400" dirty="0" smtClean="0"/>
              <a:t>Appreciation </a:t>
            </a:r>
            <a:r>
              <a:rPr lang="en-US" sz="2400" dirty="0"/>
              <a:t>helps notice people </a:t>
            </a:r>
            <a:r>
              <a:rPr lang="en-US" sz="2400" dirty="0" smtClean="0"/>
              <a:t>and life experiences and </a:t>
            </a:r>
            <a:r>
              <a:rPr lang="en-US" sz="2400" dirty="0"/>
              <a:t>acknowledge their </a:t>
            </a:r>
            <a:r>
              <a:rPr lang="en-US" sz="2400" dirty="0" smtClean="0"/>
              <a:t>value…gifts</a:t>
            </a:r>
            <a:endParaRPr lang="en-US" sz="2400" dirty="0"/>
          </a:p>
          <a:p>
            <a:pPr marL="514350" indent="-457200"/>
            <a:r>
              <a:rPr lang="en-US" sz="2400" dirty="0"/>
              <a:t>Appreciation is a combination of awe and gratitude</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21</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429250" y="2190750"/>
            <a:ext cx="3505200" cy="2628900"/>
          </a:xfrm>
          <a:prstGeom prst="rect">
            <a:avLst/>
          </a:prstGeom>
        </p:spPr>
      </p:pic>
    </p:spTree>
    <p:extLst>
      <p:ext uri="{BB962C8B-B14F-4D97-AF65-F5344CB8AC3E}">
        <p14:creationId xmlns:p14="http://schemas.microsoft.com/office/powerpoint/2010/main" val="2585458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914400" y="990600"/>
            <a:ext cx="7200900" cy="1066800"/>
          </a:xfrm>
        </p:spPr>
        <p:txBody>
          <a:bodyPr/>
          <a:lstStyle/>
          <a:p>
            <a:r>
              <a:rPr lang="en-US" altLang="en-US" dirty="0" smtClean="0"/>
              <a:t>The Sacred Emotions</a:t>
            </a:r>
            <a:endParaRPr lang="en-US" altLang="en-US" dirty="0" smtClean="0"/>
          </a:p>
        </p:txBody>
      </p:sp>
      <p:sp>
        <p:nvSpPr>
          <p:cNvPr id="21507" name="Content Placeholder 2"/>
          <p:cNvSpPr>
            <a:spLocks noGrp="1"/>
          </p:cNvSpPr>
          <p:nvPr>
            <p:ph idx="1"/>
          </p:nvPr>
        </p:nvSpPr>
        <p:spPr>
          <a:xfrm>
            <a:off x="914400" y="2438400"/>
            <a:ext cx="4343401" cy="2667000"/>
          </a:xfrm>
          <a:ln w="28575">
            <a:solidFill>
              <a:schemeClr val="accent1"/>
            </a:solidFill>
          </a:ln>
        </p:spPr>
        <p:txBody>
          <a:bodyPr/>
          <a:lstStyle/>
          <a:p>
            <a:pPr marL="0" indent="0" algn="ctr">
              <a:spcBef>
                <a:spcPts val="0"/>
              </a:spcBef>
              <a:buNone/>
              <a:defRPr/>
            </a:pPr>
            <a:r>
              <a:rPr lang="en-US" altLang="en-US" sz="3200" dirty="0" smtClean="0"/>
              <a:t>Gratitude </a:t>
            </a:r>
            <a:r>
              <a:rPr lang="en-US" altLang="en-US" sz="3200" dirty="0" smtClean="0"/>
              <a:t>can also come </a:t>
            </a:r>
            <a:r>
              <a:rPr lang="en-US" altLang="en-US" sz="3200" dirty="0" smtClean="0"/>
              <a:t>from </a:t>
            </a:r>
            <a:r>
              <a:rPr lang="en-US" altLang="en-US" sz="3200" dirty="0" smtClean="0"/>
              <a:t>non-human actions or events</a:t>
            </a:r>
          </a:p>
          <a:p>
            <a:pPr marL="530352" lvl="1" indent="0" algn="ctr">
              <a:buNone/>
              <a:defRPr/>
            </a:pPr>
            <a:r>
              <a:rPr lang="en-US" altLang="en-US" sz="2400" dirty="0" smtClean="0"/>
              <a:t>e.g., surviving a natural disaster</a:t>
            </a:r>
          </a:p>
          <a:p>
            <a:pPr>
              <a:buFont typeface="Wingdings" panose="05000000000000000000" pitchFamily="2" charset="2"/>
              <a:buChar char="v"/>
              <a:defRPr/>
            </a:pPr>
            <a:endParaRPr lang="en-US" altLang="en-US" sz="3600" dirty="0" smtClean="0"/>
          </a:p>
          <a:p>
            <a:pPr>
              <a:buFont typeface="Wingdings" panose="05000000000000000000" pitchFamily="2" charset="2"/>
              <a:buChar char="v"/>
              <a:defRPr/>
            </a:pPr>
            <a:endParaRPr lang="en-US" altLang="en-US" sz="3600" dirty="0" smtClean="0"/>
          </a:p>
        </p:txBody>
      </p:sp>
      <p:sp>
        <p:nvSpPr>
          <p:cNvPr id="4" name="Footer Placeholder 3"/>
          <p:cNvSpPr>
            <a:spLocks noGrp="1"/>
          </p:cNvSpPr>
          <p:nvPr>
            <p:ph type="ftr" sz="quarter" idx="11"/>
          </p:nvPr>
        </p:nvSpPr>
        <p:spPr>
          <a:xfrm>
            <a:off x="2743200" y="6248400"/>
            <a:ext cx="3276600" cy="457200"/>
          </a:xfrm>
        </p:spPr>
        <p:txBody>
          <a:bodyPr/>
          <a:lstStyle/>
          <a:p>
            <a:pPr>
              <a:defRPr/>
            </a:pPr>
            <a:r>
              <a:rPr lang="en-US" altLang="en-US" smtClean="0"/>
              <a:t>Positive Psychology: The Scientific and Practical Explorations of Human Strengths © 2014 SAGE</a:t>
            </a:r>
            <a:endParaRPr lang="en-US" altLang="en-US"/>
          </a:p>
        </p:txBody>
      </p:sp>
      <p:pic>
        <p:nvPicPr>
          <p:cNvPr id="46085" name="Picture 6" descr="Natural-Disaster_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2667000"/>
            <a:ext cx="33147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71188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23</a:t>
            </a:fld>
            <a:endParaRPr lang="en-US" dirty="0"/>
          </a:p>
        </p:txBody>
      </p:sp>
      <p:pic>
        <p:nvPicPr>
          <p:cNvPr id="6" name="Picture 5"/>
          <p:cNvPicPr>
            <a:picLocks noChangeAspect="1"/>
          </p:cNvPicPr>
          <p:nvPr/>
        </p:nvPicPr>
        <p:blipFill>
          <a:blip r:embed="rId2"/>
          <a:stretch>
            <a:fillRect/>
          </a:stretch>
        </p:blipFill>
        <p:spPr>
          <a:xfrm>
            <a:off x="1158844" y="1219199"/>
            <a:ext cx="7297096" cy="4724401"/>
          </a:xfrm>
          <a:prstGeom prst="rect">
            <a:avLst/>
          </a:prstGeom>
        </p:spPr>
      </p:pic>
    </p:spTree>
    <p:extLst>
      <p:ext uri="{BB962C8B-B14F-4D97-AF65-F5344CB8AC3E}">
        <p14:creationId xmlns:p14="http://schemas.microsoft.com/office/powerpoint/2010/main" val="2733053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The Sacred Emotions</a:t>
            </a:r>
          </a:p>
        </p:txBody>
      </p:sp>
      <p:sp>
        <p:nvSpPr>
          <p:cNvPr id="7" name="Content Placeholder 6"/>
          <p:cNvSpPr>
            <a:spLocks noGrp="1"/>
          </p:cNvSpPr>
          <p:nvPr>
            <p:ph idx="1"/>
          </p:nvPr>
        </p:nvSpPr>
        <p:spPr>
          <a:xfrm>
            <a:off x="1028700" y="2286000"/>
            <a:ext cx="7505700" cy="3581400"/>
          </a:xfrm>
        </p:spPr>
        <p:txBody>
          <a:bodyPr>
            <a:normAutofit/>
          </a:bodyPr>
          <a:lstStyle/>
          <a:p>
            <a:pPr marL="57150" indent="0">
              <a:buNone/>
            </a:pPr>
            <a:r>
              <a:rPr lang="en-US" sz="2800" dirty="0"/>
              <a:t>Forgiveness</a:t>
            </a:r>
          </a:p>
          <a:p>
            <a:pPr marL="514350" indent="-457200"/>
            <a:r>
              <a:rPr lang="en-US" sz="2400" dirty="0" smtClean="0"/>
              <a:t>Many definitions: consensus is that forgiveness is beneficial</a:t>
            </a:r>
          </a:p>
          <a:p>
            <a:pPr marL="514350" indent="-457200"/>
            <a:r>
              <a:rPr lang="en-US" sz="2400" dirty="0" smtClean="0"/>
              <a:t>Without </a:t>
            </a:r>
            <a:r>
              <a:rPr lang="en-US" sz="2400" dirty="0"/>
              <a:t>forgiveness, anger </a:t>
            </a:r>
            <a:r>
              <a:rPr lang="en-US" sz="2400" dirty="0" smtClean="0"/>
              <a:t>and </a:t>
            </a:r>
            <a:r>
              <a:rPr lang="en-US" sz="2400" dirty="0"/>
              <a:t>resentment </a:t>
            </a:r>
            <a:r>
              <a:rPr lang="en-US" sz="2400" dirty="0" smtClean="0"/>
              <a:t>take </a:t>
            </a:r>
            <a:r>
              <a:rPr lang="en-US" sz="2400" dirty="0" smtClean="0"/>
              <a:t>over and can be a cycle of hostility and desire for revenge </a:t>
            </a:r>
            <a:endParaRPr lang="en-US" sz="2400" dirty="0"/>
          </a:p>
          <a:p>
            <a:pPr marL="514350" indent="-457200"/>
            <a:r>
              <a:rPr lang="en-US" sz="2400" dirty="0" smtClean="0"/>
              <a:t>Research scenarios: Women </a:t>
            </a:r>
            <a:r>
              <a:rPr lang="en-US" sz="2400" dirty="0"/>
              <a:t>more likely to forgive than </a:t>
            </a:r>
            <a:r>
              <a:rPr lang="en-US" sz="2400" dirty="0" smtClean="0"/>
              <a:t>men, children </a:t>
            </a:r>
            <a:r>
              <a:rPr lang="en-US" sz="2400" dirty="0"/>
              <a:t>less willing to forgive than </a:t>
            </a:r>
            <a:r>
              <a:rPr lang="en-US" sz="2400" dirty="0" smtClean="0"/>
              <a:t>adult, older adults more likely “let bygones be bygones”</a:t>
            </a:r>
            <a:r>
              <a:rPr lang="en-US" sz="2400" dirty="0"/>
              <a:t>	</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24</a:t>
            </a:fld>
            <a:endParaRPr lang="en-US" dirty="0"/>
          </a:p>
        </p:txBody>
      </p:sp>
    </p:spTree>
    <p:extLst>
      <p:ext uri="{BB962C8B-B14F-4D97-AF65-F5344CB8AC3E}">
        <p14:creationId xmlns:p14="http://schemas.microsoft.com/office/powerpoint/2010/main" val="2119954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The Sacred Emotions</a:t>
            </a:r>
          </a:p>
        </p:txBody>
      </p:sp>
      <p:sp>
        <p:nvSpPr>
          <p:cNvPr id="7" name="Content Placeholder 6"/>
          <p:cNvSpPr>
            <a:spLocks noGrp="1"/>
          </p:cNvSpPr>
          <p:nvPr>
            <p:ph idx="1"/>
          </p:nvPr>
        </p:nvSpPr>
        <p:spPr>
          <a:xfrm>
            <a:off x="1028700" y="1752600"/>
            <a:ext cx="4533900" cy="4700786"/>
          </a:xfrm>
        </p:spPr>
        <p:txBody>
          <a:bodyPr>
            <a:normAutofit fontScale="92500"/>
          </a:bodyPr>
          <a:lstStyle/>
          <a:p>
            <a:pPr marL="57150" indent="0">
              <a:buNone/>
            </a:pPr>
            <a:r>
              <a:rPr lang="en-US" sz="2800" dirty="0"/>
              <a:t>Forgiveness</a:t>
            </a:r>
          </a:p>
          <a:p>
            <a:pPr marL="514350" indent="-457200"/>
            <a:r>
              <a:rPr lang="en-US" sz="2400" dirty="0" smtClean="0"/>
              <a:t>Aspects of Forgiveness</a:t>
            </a:r>
          </a:p>
          <a:p>
            <a:pPr marL="1044702" lvl="1" indent="-457200"/>
            <a:r>
              <a:rPr lang="en-US" sz="2400" dirty="0" smtClean="0"/>
              <a:t>Cognitive (changing negative judgments)</a:t>
            </a:r>
          </a:p>
          <a:p>
            <a:pPr marL="1044702" lvl="1" indent="-457200"/>
            <a:r>
              <a:rPr lang="en-US" sz="2400" dirty="0" smtClean="0"/>
              <a:t>Emotional (overcoming resentment)</a:t>
            </a:r>
          </a:p>
          <a:p>
            <a:pPr marL="1044702" lvl="1" indent="-457200"/>
            <a:r>
              <a:rPr lang="en-US" sz="2400" dirty="0" smtClean="0"/>
              <a:t>Behavioral (ending indifference)</a:t>
            </a:r>
            <a:endParaRPr lang="en-US" sz="2400" dirty="0"/>
          </a:p>
          <a:p>
            <a:pPr marL="514350" indent="-457200"/>
            <a:r>
              <a:rPr lang="en-US" sz="2400" dirty="0" smtClean="0"/>
              <a:t>Forgiveness means overcoming the hurt, resentment, and aggression that accompany being the target of abuse</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dirty="0"/>
          </a:p>
        </p:txBody>
      </p:sp>
      <p:pic>
        <p:nvPicPr>
          <p:cNvPr id="4" name="Picture 3"/>
          <p:cNvPicPr>
            <a:picLocks noChangeAspect="1"/>
          </p:cNvPicPr>
          <p:nvPr/>
        </p:nvPicPr>
        <p:blipFill>
          <a:blip r:embed="rId3"/>
          <a:stretch>
            <a:fillRect/>
          </a:stretch>
        </p:blipFill>
        <p:spPr>
          <a:xfrm>
            <a:off x="5867400" y="2438400"/>
            <a:ext cx="2914650" cy="2914650"/>
          </a:xfrm>
          <a:prstGeom prst="rect">
            <a:avLst/>
          </a:prstGeom>
        </p:spPr>
      </p:pic>
    </p:spTree>
    <p:extLst>
      <p:ext uri="{BB962C8B-B14F-4D97-AF65-F5344CB8AC3E}">
        <p14:creationId xmlns:p14="http://schemas.microsoft.com/office/powerpoint/2010/main" val="2935406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The Sacred Emotions</a:t>
            </a:r>
          </a:p>
        </p:txBody>
      </p:sp>
      <p:sp>
        <p:nvSpPr>
          <p:cNvPr id="7" name="Content Placeholder 6"/>
          <p:cNvSpPr>
            <a:spLocks noGrp="1"/>
          </p:cNvSpPr>
          <p:nvPr>
            <p:ph idx="1"/>
          </p:nvPr>
        </p:nvSpPr>
        <p:spPr>
          <a:xfrm>
            <a:off x="1028700" y="2057400"/>
            <a:ext cx="7505700" cy="4395986"/>
          </a:xfrm>
        </p:spPr>
        <p:txBody>
          <a:bodyPr>
            <a:normAutofit fontScale="92500"/>
          </a:bodyPr>
          <a:lstStyle/>
          <a:p>
            <a:pPr marL="57150" indent="0">
              <a:buNone/>
            </a:pPr>
            <a:r>
              <a:rPr lang="en-US" sz="2800" dirty="0"/>
              <a:t>Forgiveness</a:t>
            </a:r>
          </a:p>
          <a:p>
            <a:pPr marL="514350" indent="-457200"/>
            <a:r>
              <a:rPr lang="en-US" sz="2400" dirty="0" smtClean="0"/>
              <a:t>Forgiveness is NOT:</a:t>
            </a:r>
          </a:p>
          <a:p>
            <a:pPr marL="1044702" lvl="1" indent="-457200"/>
            <a:r>
              <a:rPr lang="en-US" sz="2400" dirty="0" smtClean="0"/>
              <a:t>Simply tolerating or forgetting an injustice</a:t>
            </a:r>
          </a:p>
          <a:p>
            <a:pPr marL="1044702" lvl="1" indent="-457200"/>
            <a:r>
              <a:rPr lang="en-US" sz="2400" dirty="0" smtClean="0"/>
              <a:t>Using denial or suppression</a:t>
            </a:r>
          </a:p>
          <a:p>
            <a:pPr marL="1044702" lvl="1" indent="-457200"/>
            <a:r>
              <a:rPr lang="en-US" sz="2400" dirty="0" smtClean="0"/>
              <a:t>Forgetting, denying, or minimizing the hurt</a:t>
            </a:r>
          </a:p>
          <a:p>
            <a:pPr marL="1044702" lvl="1" indent="-457200"/>
            <a:r>
              <a:rPr lang="en-US" sz="2400" dirty="0" smtClean="0"/>
              <a:t>Condoning what was done</a:t>
            </a:r>
            <a:endParaRPr lang="en-US" sz="2400" dirty="0" smtClean="0"/>
          </a:p>
          <a:p>
            <a:pPr marL="514350" indent="-457200"/>
            <a:r>
              <a:rPr lang="en-US" sz="2400" dirty="0" smtClean="0"/>
              <a:t>Allows </a:t>
            </a:r>
            <a:r>
              <a:rPr lang="en-US" sz="2400" dirty="0"/>
              <a:t>us to move on from transgressions</a:t>
            </a:r>
          </a:p>
          <a:p>
            <a:pPr marL="514350" indent="-457200"/>
            <a:r>
              <a:rPr lang="en-US" sz="2400" dirty="0"/>
              <a:t>Forgiveness promotes </a:t>
            </a:r>
            <a:r>
              <a:rPr lang="en-US" sz="2400" dirty="0" smtClean="0"/>
              <a:t>well-being</a:t>
            </a:r>
          </a:p>
          <a:p>
            <a:pPr marL="514350" indent="-457200"/>
            <a:r>
              <a:rPr lang="en-US" sz="2400" dirty="0" smtClean="0"/>
              <a:t>Should enhance shared humanity and may deepen a connection with others and increase one’s compassion</a:t>
            </a:r>
            <a:endParaRPr lang="en-US" sz="2400" dirty="0"/>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dirty="0"/>
          </a:p>
        </p:txBody>
      </p:sp>
      <p:pic>
        <p:nvPicPr>
          <p:cNvPr id="2" name="Picture 1"/>
          <p:cNvPicPr>
            <a:picLocks noChangeAspect="1"/>
          </p:cNvPicPr>
          <p:nvPr/>
        </p:nvPicPr>
        <p:blipFill>
          <a:blip r:embed="rId3"/>
          <a:stretch>
            <a:fillRect/>
          </a:stretch>
        </p:blipFill>
        <p:spPr>
          <a:xfrm>
            <a:off x="6096000" y="1272629"/>
            <a:ext cx="2286000" cy="1622971"/>
          </a:xfrm>
          <a:prstGeom prst="rect">
            <a:avLst/>
          </a:prstGeom>
        </p:spPr>
      </p:pic>
    </p:spTree>
    <p:extLst>
      <p:ext uri="{BB962C8B-B14F-4D97-AF65-F5344CB8AC3E}">
        <p14:creationId xmlns:p14="http://schemas.microsoft.com/office/powerpoint/2010/main" val="3761289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The Sacred Emotions</a:t>
            </a:r>
          </a:p>
        </p:txBody>
      </p:sp>
      <p:sp>
        <p:nvSpPr>
          <p:cNvPr id="7" name="Content Placeholder 6"/>
          <p:cNvSpPr>
            <a:spLocks noGrp="1"/>
          </p:cNvSpPr>
          <p:nvPr>
            <p:ph idx="1"/>
          </p:nvPr>
        </p:nvSpPr>
        <p:spPr>
          <a:xfrm>
            <a:off x="688222" y="1828800"/>
            <a:ext cx="3467100" cy="3962400"/>
          </a:xfrm>
        </p:spPr>
        <p:txBody>
          <a:bodyPr>
            <a:normAutofit/>
          </a:bodyPr>
          <a:lstStyle/>
          <a:p>
            <a:pPr marL="57150" indent="0">
              <a:buNone/>
            </a:pPr>
            <a:r>
              <a:rPr lang="en-US" sz="2800" dirty="0" smtClean="0"/>
              <a:t>Forgiveness</a:t>
            </a:r>
            <a:r>
              <a:rPr lang="en-US" sz="2800" dirty="0" smtClean="0"/>
              <a:t>: </a:t>
            </a:r>
            <a:r>
              <a:rPr lang="en-US" sz="2800" dirty="0"/>
              <a:t>Phases of Forgiveness    </a:t>
            </a:r>
          </a:p>
          <a:p>
            <a:pPr marL="514350" indent="-457200"/>
            <a:r>
              <a:rPr lang="en-US" sz="2800" dirty="0"/>
              <a:t>Uncovering </a:t>
            </a:r>
            <a:r>
              <a:rPr lang="en-US" sz="2800" dirty="0" smtClean="0"/>
              <a:t>phase</a:t>
            </a:r>
          </a:p>
          <a:p>
            <a:pPr marL="514350" indent="-457200"/>
            <a:r>
              <a:rPr lang="en-US" sz="2800" dirty="0" smtClean="0"/>
              <a:t>Decision phase</a:t>
            </a:r>
          </a:p>
          <a:p>
            <a:pPr marL="514350" indent="-457200"/>
            <a:r>
              <a:rPr lang="en-US" sz="2800" dirty="0" smtClean="0"/>
              <a:t>Work phase</a:t>
            </a:r>
          </a:p>
          <a:p>
            <a:pPr marL="514350" indent="-457200"/>
            <a:r>
              <a:rPr lang="en-US" sz="2800" dirty="0" smtClean="0"/>
              <a:t>Deepening phase</a:t>
            </a:r>
            <a:endParaRPr lang="en-US" sz="2800" dirty="0"/>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dirty="0"/>
          </a:p>
        </p:txBody>
      </p:sp>
      <p:pic>
        <p:nvPicPr>
          <p:cNvPr id="2" name="Picture 1"/>
          <p:cNvPicPr>
            <a:picLocks noChangeAspect="1"/>
          </p:cNvPicPr>
          <p:nvPr/>
        </p:nvPicPr>
        <p:blipFill>
          <a:blip r:embed="rId3"/>
          <a:stretch>
            <a:fillRect/>
          </a:stretch>
        </p:blipFill>
        <p:spPr>
          <a:xfrm>
            <a:off x="4419600" y="2207142"/>
            <a:ext cx="4381500" cy="2834831"/>
          </a:xfrm>
          <a:prstGeom prst="rect">
            <a:avLst/>
          </a:prstGeom>
        </p:spPr>
      </p:pic>
    </p:spTree>
    <p:extLst>
      <p:ext uri="{BB962C8B-B14F-4D97-AF65-F5344CB8AC3E}">
        <p14:creationId xmlns:p14="http://schemas.microsoft.com/office/powerpoint/2010/main" val="3473481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The Sacred Emotions</a:t>
            </a:r>
          </a:p>
        </p:txBody>
      </p:sp>
      <p:sp>
        <p:nvSpPr>
          <p:cNvPr id="7" name="Content Placeholder 6"/>
          <p:cNvSpPr>
            <a:spLocks noGrp="1"/>
          </p:cNvSpPr>
          <p:nvPr>
            <p:ph idx="1"/>
          </p:nvPr>
        </p:nvSpPr>
        <p:spPr>
          <a:xfrm>
            <a:off x="688222" y="1524000"/>
            <a:ext cx="7693778" cy="4724400"/>
          </a:xfrm>
        </p:spPr>
        <p:txBody>
          <a:bodyPr>
            <a:normAutofit fontScale="92500" lnSpcReduction="20000"/>
          </a:bodyPr>
          <a:lstStyle/>
          <a:p>
            <a:pPr marL="57150" indent="0">
              <a:buNone/>
            </a:pPr>
            <a:r>
              <a:rPr lang="en-US" sz="2800" dirty="0" smtClean="0"/>
              <a:t>Forgiveness</a:t>
            </a:r>
            <a:r>
              <a:rPr lang="en-US" sz="2800" dirty="0" smtClean="0"/>
              <a:t>: </a:t>
            </a:r>
            <a:r>
              <a:rPr lang="en-US" sz="2800" dirty="0"/>
              <a:t>Phases of Forgiveness    </a:t>
            </a:r>
          </a:p>
          <a:p>
            <a:pPr marL="514350" indent="-457200"/>
            <a:r>
              <a:rPr lang="en-US" sz="2800" dirty="0"/>
              <a:t>Uncovering </a:t>
            </a:r>
            <a:r>
              <a:rPr lang="en-US" sz="2800" dirty="0" smtClean="0"/>
              <a:t>phase</a:t>
            </a:r>
          </a:p>
          <a:p>
            <a:pPr marL="1044702" lvl="1" indent="-457200"/>
            <a:r>
              <a:rPr lang="en-US" sz="2800" dirty="0" smtClean="0"/>
              <a:t>How resentment, anger, hurt is exerting destructive impact on life</a:t>
            </a:r>
            <a:endParaRPr lang="en-US" sz="2800" dirty="0" smtClean="0"/>
          </a:p>
          <a:p>
            <a:pPr marL="514350" indent="-457200"/>
            <a:r>
              <a:rPr lang="en-US" sz="2800" dirty="0" smtClean="0"/>
              <a:t>Decision </a:t>
            </a:r>
            <a:r>
              <a:rPr lang="en-US" sz="2800" dirty="0" smtClean="0"/>
              <a:t>phase</a:t>
            </a:r>
          </a:p>
          <a:p>
            <a:pPr marL="1044702" lvl="1" indent="-457200"/>
            <a:r>
              <a:rPr lang="en-US" sz="2800" dirty="0" smtClean="0"/>
              <a:t>Making a choice to try to forgive</a:t>
            </a:r>
            <a:endParaRPr lang="en-US" sz="2800" dirty="0" smtClean="0"/>
          </a:p>
          <a:p>
            <a:pPr marL="514350" indent="-457200"/>
            <a:r>
              <a:rPr lang="en-US" sz="2800" dirty="0" smtClean="0"/>
              <a:t>Work </a:t>
            </a:r>
            <a:r>
              <a:rPr lang="en-US" sz="2800" dirty="0" smtClean="0"/>
              <a:t>phase</a:t>
            </a:r>
          </a:p>
          <a:p>
            <a:pPr marL="1044702" lvl="1" indent="-457200"/>
            <a:r>
              <a:rPr lang="en-US" sz="2800" dirty="0" smtClean="0"/>
              <a:t>Reframe incident, accept hurt, try to find empathic understanding for why offender did what they did</a:t>
            </a:r>
            <a:endParaRPr lang="en-US" sz="2800" dirty="0" smtClean="0"/>
          </a:p>
          <a:p>
            <a:pPr marL="514350" indent="-457200"/>
            <a:r>
              <a:rPr lang="en-US" sz="2800" dirty="0" smtClean="0"/>
              <a:t>Deepening </a:t>
            </a:r>
            <a:r>
              <a:rPr lang="en-US" sz="2800" dirty="0" smtClean="0"/>
              <a:t>phase</a:t>
            </a:r>
          </a:p>
          <a:p>
            <a:pPr marL="1044702" lvl="1" indent="-457200"/>
            <a:r>
              <a:rPr lang="en-US" sz="2800" dirty="0" smtClean="0"/>
              <a:t>Try to gain deeper sense of meaning</a:t>
            </a:r>
            <a:endParaRPr lang="en-US" sz="2800" dirty="0"/>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28</a:t>
            </a:fld>
            <a:endParaRPr lang="en-US" dirty="0"/>
          </a:p>
        </p:txBody>
      </p:sp>
    </p:spTree>
    <p:extLst>
      <p:ext uri="{BB962C8B-B14F-4D97-AF65-F5344CB8AC3E}">
        <p14:creationId xmlns:p14="http://schemas.microsoft.com/office/powerpoint/2010/main" val="3648385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506819" y="838200"/>
            <a:ext cx="8229600" cy="952500"/>
          </a:xfrm>
        </p:spPr>
        <p:txBody>
          <a:bodyPr/>
          <a:lstStyle/>
          <a:p>
            <a:pPr algn="ctr"/>
            <a:r>
              <a:rPr lang="en-US" altLang="en-US" dirty="0" smtClean="0"/>
              <a:t>Forgiveness</a:t>
            </a:r>
          </a:p>
        </p:txBody>
      </p:sp>
      <p:sp>
        <p:nvSpPr>
          <p:cNvPr id="73731" name="Content Placeholder 2"/>
          <p:cNvSpPr>
            <a:spLocks noGrp="1"/>
          </p:cNvSpPr>
          <p:nvPr>
            <p:ph idx="1"/>
          </p:nvPr>
        </p:nvSpPr>
        <p:spPr>
          <a:xfrm>
            <a:off x="914400" y="1905000"/>
            <a:ext cx="7848600" cy="3962400"/>
          </a:xfrm>
        </p:spPr>
        <p:txBody>
          <a:bodyPr>
            <a:normAutofit fontScale="77500" lnSpcReduction="20000"/>
          </a:bodyPr>
          <a:lstStyle/>
          <a:p>
            <a:pPr marL="0" indent="0">
              <a:buNone/>
            </a:pPr>
            <a:r>
              <a:rPr lang="en-US" altLang="en-US" sz="3600" dirty="0" smtClean="0"/>
              <a:t>Cognitive-Affective Transformation</a:t>
            </a:r>
          </a:p>
          <a:p>
            <a:pPr marL="0" indent="0">
              <a:buNone/>
            </a:pPr>
            <a:r>
              <a:rPr lang="en-US" altLang="en-US" sz="3600" dirty="0"/>
              <a:t>	</a:t>
            </a:r>
            <a:r>
              <a:rPr lang="en-US" altLang="en-US" sz="3600" dirty="0" smtClean="0"/>
              <a:t>(Tangney </a:t>
            </a:r>
            <a:r>
              <a:rPr lang="en-US" altLang="en-US" sz="3600" dirty="0" smtClean="0"/>
              <a:t>and </a:t>
            </a:r>
            <a:r>
              <a:rPr lang="en-US" altLang="en-US" sz="3600" dirty="0" smtClean="0"/>
              <a:t>Colleagues)</a:t>
            </a:r>
            <a:endParaRPr lang="en-US" altLang="en-US" sz="3600" dirty="0" smtClean="0"/>
          </a:p>
          <a:p>
            <a:pPr>
              <a:lnSpc>
                <a:spcPct val="150000"/>
              </a:lnSpc>
              <a:buFont typeface="Wingdings" panose="05000000000000000000" pitchFamily="2" charset="2"/>
              <a:buNone/>
            </a:pPr>
            <a:r>
              <a:rPr lang="en-US" altLang="en-US" sz="3600" dirty="0" smtClean="0"/>
              <a:t>		- </a:t>
            </a:r>
            <a:r>
              <a:rPr lang="en-US" altLang="en-US" sz="3200" dirty="0" smtClean="0"/>
              <a:t>Freely </a:t>
            </a:r>
            <a:r>
              <a:rPr lang="en-US" altLang="en-US" sz="3200" dirty="0" smtClean="0"/>
              <a:t>choosing to “cancel the debt</a:t>
            </a:r>
            <a:r>
              <a:rPr lang="en-US" altLang="en-US" sz="3200" dirty="0" smtClean="0"/>
              <a:t>”&amp; </a:t>
            </a:r>
            <a:r>
              <a:rPr lang="en-US" altLang="en-US" sz="3200" dirty="0" smtClean="0"/>
              <a:t>give up the need for revenge</a:t>
            </a:r>
          </a:p>
          <a:p>
            <a:pPr>
              <a:lnSpc>
                <a:spcPct val="150000"/>
              </a:lnSpc>
              <a:buFont typeface="Wingdings" panose="05000000000000000000" pitchFamily="2" charset="2"/>
              <a:buNone/>
            </a:pPr>
            <a:r>
              <a:rPr lang="en-US" altLang="en-US" sz="3200" dirty="0" smtClean="0"/>
              <a:t>		- Giving up negative emotions is key</a:t>
            </a:r>
          </a:p>
          <a:p>
            <a:pPr>
              <a:lnSpc>
                <a:spcPct val="150000"/>
              </a:lnSpc>
              <a:buFont typeface="Wingdings" panose="05000000000000000000" pitchFamily="2" charset="2"/>
              <a:buNone/>
            </a:pPr>
            <a:r>
              <a:rPr lang="en-US" altLang="en-US" sz="3200" dirty="0" smtClean="0"/>
              <a:t>		- Removing self from the victim role</a:t>
            </a:r>
          </a:p>
          <a:p>
            <a:pPr>
              <a:buFont typeface="Wingdings" panose="05000000000000000000" pitchFamily="2" charset="2"/>
              <a:buNone/>
            </a:pPr>
            <a:r>
              <a:rPr lang="en-US" altLang="en-US" sz="3200" dirty="0" smtClean="0"/>
              <a:t>			</a:t>
            </a:r>
          </a:p>
        </p:txBody>
      </p:sp>
      <p:sp>
        <p:nvSpPr>
          <p:cNvPr id="4" name="Footer Placeholder 3"/>
          <p:cNvSpPr>
            <a:spLocks noGrp="1"/>
          </p:cNvSpPr>
          <p:nvPr>
            <p:ph type="ftr" sz="quarter" idx="11"/>
          </p:nvPr>
        </p:nvSpPr>
        <p:spPr>
          <a:xfrm>
            <a:off x="2895600" y="6248400"/>
            <a:ext cx="3124200" cy="457200"/>
          </a:xfrm>
        </p:spPr>
        <p:txBody>
          <a:bodyPr/>
          <a:lstStyle/>
          <a:p>
            <a:pPr>
              <a:defRPr/>
            </a:pPr>
            <a:r>
              <a:rPr lang="en-US" altLang="en-US" smtClean="0"/>
              <a:t>Positive Psychology: The Scientific and Practical Explorations of Human Strengths © 2014 SAGE</a:t>
            </a:r>
            <a:endParaRPr lang="en-US" altLang="en-US"/>
          </a:p>
        </p:txBody>
      </p:sp>
    </p:spTree>
    <p:extLst>
      <p:ext uri="{BB962C8B-B14F-4D97-AF65-F5344CB8AC3E}">
        <p14:creationId xmlns:p14="http://schemas.microsoft.com/office/powerpoint/2010/main" val="35885903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4000" dirty="0" smtClean="0"/>
              <a:t>A Sense of Meaning and Purpose</a:t>
            </a:r>
            <a:endParaRPr lang="en-US" sz="4000" dirty="0"/>
          </a:p>
        </p:txBody>
      </p:sp>
      <p:sp>
        <p:nvSpPr>
          <p:cNvPr id="7" name="Content Placeholder 6"/>
          <p:cNvSpPr>
            <a:spLocks noGrp="1"/>
          </p:cNvSpPr>
          <p:nvPr>
            <p:ph sz="half" idx="1"/>
          </p:nvPr>
        </p:nvSpPr>
        <p:spPr>
          <a:ln w="12700">
            <a:solidFill>
              <a:schemeClr val="tx1"/>
            </a:solidFill>
          </a:ln>
        </p:spPr>
        <p:txBody>
          <a:bodyPr>
            <a:noAutofit/>
          </a:bodyPr>
          <a:lstStyle/>
          <a:p>
            <a:pPr marL="57150" indent="0" algn="ctr">
              <a:buNone/>
            </a:pPr>
            <a:r>
              <a:rPr lang="en-US" sz="2800" i="1" dirty="0" smtClean="0"/>
              <a:t>Vertical transcendence</a:t>
            </a:r>
            <a:r>
              <a:rPr lang="en-US" sz="2800" dirty="0" smtClean="0"/>
              <a:t>: fostering relationship with higher being</a:t>
            </a:r>
          </a:p>
          <a:p>
            <a:pPr marL="57150" indent="0" algn="ctr">
              <a:buNone/>
            </a:pPr>
            <a:r>
              <a:rPr lang="en-US" sz="2800" dirty="0" smtClean="0"/>
              <a:t>e.g., Judeo-Christian God</a:t>
            </a:r>
          </a:p>
        </p:txBody>
      </p:sp>
      <p:sp>
        <p:nvSpPr>
          <p:cNvPr id="4" name="Content Placeholder 3"/>
          <p:cNvSpPr>
            <a:spLocks noGrp="1"/>
          </p:cNvSpPr>
          <p:nvPr>
            <p:ph sz="half" idx="2"/>
          </p:nvPr>
        </p:nvSpPr>
        <p:spPr>
          <a:xfrm>
            <a:off x="4557382" y="1625303"/>
            <a:ext cx="4343400" cy="4419600"/>
          </a:xfrm>
        </p:spPr>
        <p:txBody>
          <a:bodyPr>
            <a:normAutofit lnSpcReduction="10000"/>
          </a:bodyPr>
          <a:lstStyle/>
          <a:p>
            <a:pPr marL="0" indent="0" algn="ctr">
              <a:buNone/>
            </a:pPr>
            <a:r>
              <a:rPr lang="en-US" sz="2600" i="1" dirty="0" smtClean="0"/>
              <a:t>Horizontal </a:t>
            </a:r>
            <a:r>
              <a:rPr lang="en-US" sz="2800" i="1" dirty="0" smtClean="0"/>
              <a:t>transcendence</a:t>
            </a:r>
            <a:r>
              <a:rPr lang="en-US" sz="2800" dirty="0"/>
              <a:t>: forming a relationship with a force that is more immanent in the world, less often a spiritual </a:t>
            </a:r>
            <a:r>
              <a:rPr lang="en-US" sz="2800" dirty="0" smtClean="0"/>
              <a:t>being</a:t>
            </a:r>
          </a:p>
          <a:p>
            <a:pPr marL="0" indent="0" algn="ctr">
              <a:buNone/>
            </a:pPr>
            <a:r>
              <a:rPr lang="en-US" sz="2400" dirty="0" smtClean="0"/>
              <a:t>e.g</a:t>
            </a:r>
            <a:r>
              <a:rPr lang="en-US" sz="2400" dirty="0"/>
              <a:t>., Tao: the absolute principle underlying the universe, combining within itself the principles of yin and yang and signifying the way, or code of behavior, that is in harmony with the natural order</a:t>
            </a:r>
          </a:p>
          <a:p>
            <a:pPr marL="0" indent="0">
              <a:buNone/>
            </a:pPr>
            <a:endParaRPr lang="en-US" b="1" dirty="0"/>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dirty="0"/>
          </a:p>
        </p:txBody>
      </p:sp>
      <p:pic>
        <p:nvPicPr>
          <p:cNvPr id="2" name="Picture 1"/>
          <p:cNvPicPr>
            <a:picLocks noChangeAspect="1"/>
          </p:cNvPicPr>
          <p:nvPr/>
        </p:nvPicPr>
        <p:blipFill>
          <a:blip r:embed="rId3"/>
          <a:stretch>
            <a:fillRect/>
          </a:stretch>
        </p:blipFill>
        <p:spPr>
          <a:xfrm>
            <a:off x="6269501" y="5865629"/>
            <a:ext cx="919162" cy="919162"/>
          </a:xfrm>
          <a:prstGeom prst="rect">
            <a:avLst/>
          </a:prstGeom>
        </p:spPr>
      </p:pic>
    </p:spTree>
    <p:extLst>
      <p:ext uri="{BB962C8B-B14F-4D97-AF65-F5344CB8AC3E}">
        <p14:creationId xmlns:p14="http://schemas.microsoft.com/office/powerpoint/2010/main" val="1197282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The Sacred Emotions</a:t>
            </a:r>
          </a:p>
        </p:txBody>
      </p:sp>
      <p:sp>
        <p:nvSpPr>
          <p:cNvPr id="7" name="Content Placeholder 6"/>
          <p:cNvSpPr>
            <a:spLocks noGrp="1"/>
          </p:cNvSpPr>
          <p:nvPr>
            <p:ph idx="1"/>
          </p:nvPr>
        </p:nvSpPr>
        <p:spPr>
          <a:xfrm>
            <a:off x="1041336" y="1428750"/>
            <a:ext cx="7200900" cy="4419600"/>
          </a:xfrm>
        </p:spPr>
        <p:txBody>
          <a:bodyPr>
            <a:noAutofit/>
          </a:bodyPr>
          <a:lstStyle/>
          <a:p>
            <a:pPr marL="57150" indent="0">
              <a:buNone/>
            </a:pPr>
            <a:r>
              <a:rPr lang="en-US" sz="2800" dirty="0" smtClean="0"/>
              <a:t>Forgiveness: Self-forgiveness</a:t>
            </a:r>
            <a:endParaRPr lang="en-US" sz="2800" dirty="0"/>
          </a:p>
          <a:p>
            <a:pPr marL="514350" indent="-457200"/>
            <a:r>
              <a:rPr lang="en-US" sz="2800" dirty="0" smtClean="0"/>
              <a:t>Role of blame and guilt</a:t>
            </a:r>
          </a:p>
          <a:p>
            <a:pPr marL="514350" indent="-457200"/>
            <a:r>
              <a:rPr lang="en-US" sz="2800" dirty="0" smtClean="0"/>
              <a:t>“I did a bad thing.”</a:t>
            </a:r>
          </a:p>
          <a:p>
            <a:pPr marL="514350" indent="-457200"/>
            <a:r>
              <a:rPr lang="en-US" altLang="en-US" sz="2800" dirty="0"/>
              <a:t>Involves taking responsibility for bad act or actions, then let go and move forward</a:t>
            </a:r>
            <a:endParaRPr lang="en-US" sz="2800" dirty="0"/>
          </a:p>
          <a:p>
            <a:pPr marL="514350" indent="-457200"/>
            <a:r>
              <a:rPr lang="en-US" sz="2800" dirty="0" smtClean="0"/>
              <a:t>We </a:t>
            </a:r>
            <a:r>
              <a:rPr lang="en-US" sz="2800" dirty="0"/>
              <a:t>must </a:t>
            </a:r>
            <a:r>
              <a:rPr lang="en-US" sz="2800" dirty="0" smtClean="0"/>
              <a:t>take responsibility for our behavior and also </a:t>
            </a:r>
            <a:r>
              <a:rPr lang="en-US" sz="2800" dirty="0"/>
              <a:t>make amends to the other person</a:t>
            </a:r>
          </a:p>
          <a:p>
            <a:pPr marL="514350" indent="-457200"/>
            <a:r>
              <a:rPr lang="en-US" sz="2800" dirty="0" smtClean="0"/>
              <a:t>Then</a:t>
            </a:r>
            <a:r>
              <a:rPr lang="en-US" sz="2800" dirty="0"/>
              <a:t>, let go of self-absorption </a:t>
            </a:r>
            <a:r>
              <a:rPr lang="en-US" sz="2800" dirty="0" smtClean="0"/>
              <a:t>and </a:t>
            </a:r>
            <a:r>
              <a:rPr lang="en-US" sz="2800" dirty="0" smtClean="0"/>
              <a:t>self-criticism</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dirty="0"/>
          </a:p>
        </p:txBody>
      </p:sp>
    </p:spTree>
    <p:extLst>
      <p:ext uri="{BB962C8B-B14F-4D97-AF65-F5344CB8AC3E}">
        <p14:creationId xmlns:p14="http://schemas.microsoft.com/office/powerpoint/2010/main" val="3381290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The Sacred Emotions</a:t>
            </a:r>
          </a:p>
        </p:txBody>
      </p:sp>
      <p:sp>
        <p:nvSpPr>
          <p:cNvPr id="7" name="Content Placeholder 6"/>
          <p:cNvSpPr>
            <a:spLocks noGrp="1"/>
          </p:cNvSpPr>
          <p:nvPr>
            <p:ph idx="1"/>
          </p:nvPr>
        </p:nvSpPr>
        <p:spPr>
          <a:xfrm>
            <a:off x="1028700" y="1981200"/>
            <a:ext cx="7200900" cy="3886200"/>
          </a:xfrm>
        </p:spPr>
        <p:txBody>
          <a:bodyPr>
            <a:normAutofit/>
          </a:bodyPr>
          <a:lstStyle/>
          <a:p>
            <a:pPr marL="57150" indent="0">
              <a:buNone/>
            </a:pPr>
            <a:r>
              <a:rPr lang="en-US" sz="2800" dirty="0"/>
              <a:t>Compassion and Empathy</a:t>
            </a:r>
          </a:p>
          <a:p>
            <a:pPr marL="514350" indent="-457200"/>
            <a:r>
              <a:rPr lang="en-US" sz="2800" dirty="0"/>
              <a:t>Ability to connect deeply with others</a:t>
            </a:r>
          </a:p>
          <a:p>
            <a:pPr marL="514350" indent="-457200"/>
            <a:r>
              <a:rPr lang="en-US" sz="2800" dirty="0"/>
              <a:t>Compassion, empathy, and altruism often go together </a:t>
            </a:r>
          </a:p>
          <a:p>
            <a:pPr marL="514350" indent="-457200"/>
            <a:r>
              <a:rPr lang="en-US" sz="2800" dirty="0"/>
              <a:t>Empathy helps build positive relationships</a:t>
            </a:r>
          </a:p>
          <a:p>
            <a:pPr marL="514350" indent="-457200"/>
            <a:r>
              <a:rPr lang="en-US" sz="2800" dirty="0"/>
              <a:t>In Buddhist tradition, </a:t>
            </a:r>
            <a:r>
              <a:rPr lang="en-US" sz="2800" dirty="0" smtClean="0"/>
              <a:t>two </a:t>
            </a:r>
            <a:r>
              <a:rPr lang="en-US" sz="2800" dirty="0"/>
              <a:t>hallmarks of well-being are compassion and wisdom</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dirty="0"/>
          </a:p>
        </p:txBody>
      </p:sp>
    </p:spTree>
    <p:extLst>
      <p:ext uri="{BB962C8B-B14F-4D97-AF65-F5344CB8AC3E}">
        <p14:creationId xmlns:p14="http://schemas.microsoft.com/office/powerpoint/2010/main" val="2153725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32</a:t>
            </a:fld>
            <a:endParaRPr lang="en-US" dirty="0"/>
          </a:p>
        </p:txBody>
      </p:sp>
      <p:pic>
        <p:nvPicPr>
          <p:cNvPr id="6" name="Picture 5"/>
          <p:cNvPicPr>
            <a:picLocks noChangeAspect="1"/>
          </p:cNvPicPr>
          <p:nvPr/>
        </p:nvPicPr>
        <p:blipFill>
          <a:blip r:embed="rId2"/>
          <a:stretch>
            <a:fillRect/>
          </a:stretch>
        </p:blipFill>
        <p:spPr>
          <a:xfrm>
            <a:off x="767338" y="1447800"/>
            <a:ext cx="7901989" cy="4114800"/>
          </a:xfrm>
          <a:prstGeom prst="rect">
            <a:avLst/>
          </a:prstGeom>
        </p:spPr>
      </p:pic>
    </p:spTree>
    <p:extLst>
      <p:ext uri="{BB962C8B-B14F-4D97-AF65-F5344CB8AC3E}">
        <p14:creationId xmlns:p14="http://schemas.microsoft.com/office/powerpoint/2010/main" val="2449579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The Sacred Emotions</a:t>
            </a:r>
          </a:p>
        </p:txBody>
      </p:sp>
      <p:sp>
        <p:nvSpPr>
          <p:cNvPr id="7" name="Content Placeholder 6"/>
          <p:cNvSpPr>
            <a:spLocks noGrp="1"/>
          </p:cNvSpPr>
          <p:nvPr>
            <p:ph idx="1"/>
          </p:nvPr>
        </p:nvSpPr>
        <p:spPr/>
        <p:txBody>
          <a:bodyPr>
            <a:normAutofit/>
          </a:bodyPr>
          <a:lstStyle/>
          <a:p>
            <a:pPr marL="57150" indent="0">
              <a:buNone/>
            </a:pPr>
            <a:r>
              <a:rPr lang="en-US" sz="2400" dirty="0" smtClean="0"/>
              <a:t>Self-compassion</a:t>
            </a:r>
            <a:endParaRPr lang="en-US" sz="2400" dirty="0"/>
          </a:p>
          <a:p>
            <a:pPr marL="514350" indent="-457200"/>
            <a:r>
              <a:rPr lang="en-US" sz="2400" dirty="0"/>
              <a:t>Being kind toward oneself is better way to change behavior </a:t>
            </a:r>
          </a:p>
          <a:p>
            <a:pPr marL="514350" indent="-457200"/>
            <a:r>
              <a:rPr lang="en-US" sz="2400" dirty="0"/>
              <a:t>Self-compassion makes us happier, optimistic, wiser</a:t>
            </a:r>
          </a:p>
          <a:p>
            <a:pPr marL="514350" indent="-457200"/>
            <a:r>
              <a:rPr lang="en-US" sz="2400" dirty="0"/>
              <a:t>Self-compassion adults had greater motivation for self-improvement </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dirty="0"/>
          </a:p>
        </p:txBody>
      </p:sp>
    </p:spTree>
    <p:extLst>
      <p:ext uri="{BB962C8B-B14F-4D97-AF65-F5344CB8AC3E}">
        <p14:creationId xmlns:p14="http://schemas.microsoft.com/office/powerpoint/2010/main" val="3357128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143000" y="1295400"/>
            <a:ext cx="3657600" cy="1139825"/>
          </a:xfrm>
        </p:spPr>
        <p:txBody>
          <a:bodyPr/>
          <a:lstStyle/>
          <a:p>
            <a:r>
              <a:rPr lang="en-US" altLang="en-US" dirty="0" smtClean="0"/>
              <a:t>Altruism</a:t>
            </a:r>
            <a:endParaRPr lang="en-US" altLang="en-US" dirty="0" smtClean="0"/>
          </a:p>
        </p:txBody>
      </p:sp>
      <p:sp>
        <p:nvSpPr>
          <p:cNvPr id="8195" name="Content Placeholder 2"/>
          <p:cNvSpPr>
            <a:spLocks noGrp="1"/>
          </p:cNvSpPr>
          <p:nvPr>
            <p:ph idx="1"/>
          </p:nvPr>
        </p:nvSpPr>
        <p:spPr>
          <a:xfrm>
            <a:off x="457200" y="3124200"/>
            <a:ext cx="3962400" cy="3048000"/>
          </a:xfrm>
        </p:spPr>
        <p:txBody>
          <a:bodyPr/>
          <a:lstStyle/>
          <a:p>
            <a:pPr>
              <a:buFont typeface="Wingdings" panose="05000000000000000000" pitchFamily="2" charset="2"/>
              <a:buChar char="v"/>
            </a:pPr>
            <a:r>
              <a:rPr lang="en-US" altLang="en-US" sz="3600" dirty="0" smtClean="0"/>
              <a:t>Behavior aimed at benefitting another person</a:t>
            </a:r>
          </a:p>
          <a:p>
            <a:pPr>
              <a:buFont typeface="Wingdings" panose="05000000000000000000" pitchFamily="2" charset="2"/>
              <a:buChar char="v"/>
            </a:pPr>
            <a:r>
              <a:rPr lang="en-US" altLang="en-US" sz="3600" dirty="0" smtClean="0"/>
              <a:t>Volunteerism  - a related concept</a:t>
            </a:r>
          </a:p>
          <a:p>
            <a:pPr>
              <a:buFont typeface="Wingdings" panose="05000000000000000000" pitchFamily="2" charset="2"/>
              <a:buNone/>
            </a:pPr>
            <a:endParaRPr lang="en-US" altLang="en-US" sz="3600" dirty="0" smtClean="0"/>
          </a:p>
          <a:p>
            <a:pPr>
              <a:buFont typeface="Wingdings" panose="05000000000000000000" pitchFamily="2" charset="2"/>
              <a:buChar char="v"/>
            </a:pPr>
            <a:endParaRPr lang="en-US" altLang="en-US" sz="3600" dirty="0" smtClean="0"/>
          </a:p>
        </p:txBody>
      </p:sp>
      <p:sp>
        <p:nvSpPr>
          <p:cNvPr id="4" name="Footer Placeholder 3"/>
          <p:cNvSpPr>
            <a:spLocks noGrp="1"/>
          </p:cNvSpPr>
          <p:nvPr>
            <p:ph type="ftr" sz="quarter" idx="11"/>
          </p:nvPr>
        </p:nvSpPr>
        <p:spPr>
          <a:xfrm>
            <a:off x="2895600" y="6248400"/>
            <a:ext cx="3124200" cy="457200"/>
          </a:xfrm>
        </p:spPr>
        <p:txBody>
          <a:bodyPr/>
          <a:lstStyle/>
          <a:p>
            <a:pPr>
              <a:defRPr/>
            </a:pPr>
            <a:r>
              <a:rPr lang="en-US" altLang="en-US" smtClean="0"/>
              <a:t>Positive Psychology: The Scientific and Practical Explorations of Human Strengths © 2014 SAGE</a:t>
            </a:r>
            <a:endParaRPr lang="en-US" altLang="en-US"/>
          </a:p>
        </p:txBody>
      </p:sp>
      <p:pic>
        <p:nvPicPr>
          <p:cNvPr id="8198" name="Picture 10" descr="https://sp.yimg.com/ib/th?id=HN.608030781070772196&amp;pid=15.1&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872152"/>
            <a:ext cx="2133600" cy="199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825980"/>
            <a:ext cx="3810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79079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4000" smtClean="0"/>
              <a:t>Congressional Medal of Honor</a:t>
            </a:r>
          </a:p>
        </p:txBody>
      </p:sp>
      <p:sp>
        <p:nvSpPr>
          <p:cNvPr id="12291" name="Content Placeholder 2"/>
          <p:cNvSpPr>
            <a:spLocks noGrp="1"/>
          </p:cNvSpPr>
          <p:nvPr>
            <p:ph idx="1"/>
          </p:nvPr>
        </p:nvSpPr>
        <p:spPr>
          <a:xfrm>
            <a:off x="914400" y="1676400"/>
            <a:ext cx="8229600" cy="4987925"/>
          </a:xfrm>
        </p:spPr>
        <p:txBody>
          <a:bodyPr/>
          <a:lstStyle/>
          <a:p>
            <a:pPr>
              <a:defRPr/>
            </a:pPr>
            <a:r>
              <a:rPr lang="en-US" altLang="en-US" dirty="0" smtClean="0"/>
              <a:t>USA highest military honor</a:t>
            </a:r>
          </a:p>
          <a:p>
            <a:pPr>
              <a:defRPr/>
            </a:pPr>
            <a:r>
              <a:rPr lang="en-US" altLang="en-US" dirty="0" smtClean="0"/>
              <a:t>Awarded for personal acts of valor that go above and beyond the call of duty</a:t>
            </a:r>
          </a:p>
          <a:p>
            <a:pPr>
              <a:defRPr/>
            </a:pPr>
            <a:r>
              <a:rPr lang="en-US" altLang="en-US" dirty="0" smtClean="0"/>
              <a:t>Awarded by the President</a:t>
            </a:r>
          </a:p>
          <a:p>
            <a:pPr>
              <a:defRPr/>
            </a:pPr>
            <a:r>
              <a:rPr lang="en-US" altLang="en-US" dirty="0" smtClean="0"/>
              <a:t>3 versions: 1 for Navy, Marine Corps, </a:t>
            </a:r>
          </a:p>
          <a:p>
            <a:pPr marL="0" indent="0">
              <a:buFont typeface="Wingdings" panose="05000000000000000000" pitchFamily="2" charset="2"/>
              <a:buNone/>
              <a:defRPr/>
            </a:pPr>
            <a:r>
              <a:rPr lang="en-US" altLang="en-US" dirty="0" smtClean="0"/>
              <a:t>and Coast Guard, 1 for Army, 1 for Air Force</a:t>
            </a:r>
          </a:p>
          <a:p>
            <a:pPr>
              <a:defRPr/>
            </a:pPr>
            <a:r>
              <a:rPr lang="en-US" altLang="en-US" dirty="0" smtClean="0"/>
              <a:t>Created in 1861 during Civil War</a:t>
            </a:r>
          </a:p>
          <a:p>
            <a:pPr>
              <a:defRPr/>
            </a:pPr>
            <a:r>
              <a:rPr lang="en-US" dirty="0" smtClean="0"/>
              <a:t>3508 </a:t>
            </a:r>
            <a:r>
              <a:rPr lang="en-US" dirty="0"/>
              <a:t>recipients of the Medal of Honor.</a:t>
            </a:r>
            <a:br>
              <a:rPr lang="en-US" dirty="0"/>
            </a:br>
            <a:r>
              <a:rPr lang="en-US" dirty="0"/>
              <a:t>    • Today there are 71 Living Recipients of the Medal of Honor.</a:t>
            </a:r>
            <a:endParaRPr lang="en-US" altLang="en-US" dirty="0" smtClean="0"/>
          </a:p>
          <a:p>
            <a:pPr>
              <a:defRPr/>
            </a:pPr>
            <a:r>
              <a:rPr lang="en-US" altLang="en-US" dirty="0" smtClean="0"/>
              <a:t>March 25</a:t>
            </a:r>
            <a:r>
              <a:rPr lang="en-US" altLang="en-US" baseline="30000" dirty="0" smtClean="0"/>
              <a:t>th</a:t>
            </a:r>
            <a:r>
              <a:rPr lang="en-US" altLang="en-US" dirty="0" smtClean="0"/>
              <a:t> National Medal of Honor Day</a:t>
            </a:r>
          </a:p>
          <a:p>
            <a:pPr>
              <a:defRPr/>
            </a:pPr>
            <a:r>
              <a:rPr lang="en-US" altLang="en-US" dirty="0" smtClean="0">
                <a:hlinkClick r:id="rId2"/>
              </a:rPr>
              <a:t>http://www.cmohs.org/</a:t>
            </a:r>
            <a:r>
              <a:rPr lang="en-US" altLang="en-US" dirty="0" smtClean="0"/>
              <a:t> </a:t>
            </a:r>
          </a:p>
        </p:txBody>
      </p:sp>
      <p:pic>
        <p:nvPicPr>
          <p:cNvPr id="10244" name="Picture 2" descr="Medalsofhono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3048000"/>
            <a:ext cx="2324100" cy="1170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35735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smtClean="0"/>
              <a:t>		      Altruism</a:t>
            </a:r>
          </a:p>
        </p:txBody>
      </p:sp>
      <p:sp>
        <p:nvSpPr>
          <p:cNvPr id="11267" name="Content Placeholder 2"/>
          <p:cNvSpPr>
            <a:spLocks noGrp="1"/>
          </p:cNvSpPr>
          <p:nvPr>
            <p:ph idx="1"/>
          </p:nvPr>
        </p:nvSpPr>
        <p:spPr>
          <a:xfrm>
            <a:off x="685800" y="1752600"/>
            <a:ext cx="8001000" cy="4073525"/>
          </a:xfrm>
        </p:spPr>
        <p:txBody>
          <a:bodyPr/>
          <a:lstStyle/>
          <a:p>
            <a:pPr>
              <a:buFont typeface="Wingdings" panose="05000000000000000000" pitchFamily="2" charset="2"/>
              <a:buChar char="v"/>
            </a:pPr>
            <a:r>
              <a:rPr lang="en-US" altLang="en-US" sz="3600" dirty="0" smtClean="0"/>
              <a:t>Motivated by:</a:t>
            </a:r>
          </a:p>
          <a:p>
            <a:pPr lvl="1">
              <a:buFont typeface="Wingdings" panose="05000000000000000000" pitchFamily="2" charset="2"/>
              <a:buChar char="v"/>
            </a:pPr>
            <a:r>
              <a:rPr lang="en-US" altLang="en-US" sz="3200" dirty="0" smtClean="0"/>
              <a:t>Personal egotism</a:t>
            </a:r>
          </a:p>
          <a:p>
            <a:pPr lvl="1">
              <a:buFont typeface="Wingdings" panose="05000000000000000000" pitchFamily="2" charset="2"/>
              <a:buChar char="v"/>
            </a:pPr>
            <a:r>
              <a:rPr lang="en-US" altLang="en-US" sz="3200" dirty="0" smtClean="0"/>
              <a:t>Empathy…desire to benefit another</a:t>
            </a:r>
          </a:p>
          <a:p>
            <a:pPr>
              <a:buFont typeface="Wingdings" panose="05000000000000000000" pitchFamily="2" charset="2"/>
              <a:buChar char="v"/>
            </a:pPr>
            <a:r>
              <a:rPr lang="en-US" altLang="en-US" sz="3600" dirty="0" smtClean="0"/>
              <a:t>Other suggested motivations:</a:t>
            </a:r>
          </a:p>
          <a:p>
            <a:pPr lvl="1">
              <a:buFont typeface="Wingdings" panose="05000000000000000000" pitchFamily="2" charset="2"/>
              <a:buChar char="v"/>
            </a:pPr>
            <a:r>
              <a:rPr lang="en-US" altLang="en-US" sz="3200" dirty="0" smtClean="0"/>
              <a:t>Collectivism: valuing group over self</a:t>
            </a:r>
          </a:p>
          <a:p>
            <a:pPr lvl="1">
              <a:buFont typeface="Wingdings" panose="05000000000000000000" pitchFamily="2" charset="2"/>
              <a:buChar char="v"/>
            </a:pPr>
            <a:r>
              <a:rPr lang="en-US" altLang="en-US" sz="3200" dirty="0" err="1" smtClean="0"/>
              <a:t>Principalism</a:t>
            </a:r>
            <a:r>
              <a:rPr lang="en-US" altLang="en-US" sz="3200" dirty="0" smtClean="0"/>
              <a:t>: moral integrity</a:t>
            </a:r>
          </a:p>
          <a:p>
            <a:pPr>
              <a:buFont typeface="Wingdings" panose="05000000000000000000" pitchFamily="2" charset="2"/>
              <a:buNone/>
            </a:pPr>
            <a:endParaRPr lang="en-US" altLang="en-US" sz="3600" dirty="0" smtClean="0"/>
          </a:p>
          <a:p>
            <a:pPr>
              <a:buFont typeface="Wingdings" panose="05000000000000000000" pitchFamily="2" charset="2"/>
              <a:buChar char="v"/>
            </a:pPr>
            <a:endParaRPr lang="en-US" altLang="en-US" sz="3600" dirty="0" smtClean="0"/>
          </a:p>
        </p:txBody>
      </p:sp>
      <p:sp>
        <p:nvSpPr>
          <p:cNvPr id="4" name="Footer Placeholder 3"/>
          <p:cNvSpPr>
            <a:spLocks noGrp="1"/>
          </p:cNvSpPr>
          <p:nvPr>
            <p:ph type="ftr" sz="quarter" idx="11"/>
          </p:nvPr>
        </p:nvSpPr>
        <p:spPr>
          <a:xfrm>
            <a:off x="2819400" y="6248400"/>
            <a:ext cx="3200400" cy="457200"/>
          </a:xfrm>
        </p:spPr>
        <p:txBody>
          <a:bodyPr/>
          <a:lstStyle/>
          <a:p>
            <a:pPr>
              <a:defRPr/>
            </a:pPr>
            <a:r>
              <a:rPr lang="en-US" altLang="en-US" smtClean="0"/>
              <a:t>Positive Psychology: The Scientific and Practical Explorations of Human Strengths © 2014 SAGE</a:t>
            </a:r>
            <a:endParaRPr lang="en-US" altLang="en-US"/>
          </a:p>
        </p:txBody>
      </p:sp>
      <p:pic>
        <p:nvPicPr>
          <p:cNvPr id="11269" name="Picture 6" descr="Coming to terms with &quot;Altruism&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46038"/>
            <a:ext cx="3165475" cy="271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6" descr="https://sp.yimg.com/ib/th?id=HN.607997456423389072&amp;pid=15.1&amp;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662488"/>
            <a:ext cx="1489075"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11586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mtClean="0"/>
              <a:t>3 Types of Altruism</a:t>
            </a:r>
          </a:p>
        </p:txBody>
      </p:sp>
      <p:sp>
        <p:nvSpPr>
          <p:cNvPr id="13315" name="Content Placeholder 2"/>
          <p:cNvSpPr>
            <a:spLocks noGrp="1"/>
          </p:cNvSpPr>
          <p:nvPr>
            <p:ph idx="1"/>
          </p:nvPr>
        </p:nvSpPr>
        <p:spPr/>
        <p:txBody>
          <a:bodyPr>
            <a:noAutofit/>
          </a:bodyPr>
          <a:lstStyle/>
          <a:p>
            <a:r>
              <a:rPr lang="en-US" altLang="en-US" sz="2800" dirty="0" smtClean="0"/>
              <a:t>Reciprocity-based</a:t>
            </a:r>
          </a:p>
          <a:p>
            <a:pPr lvl="1"/>
            <a:r>
              <a:rPr lang="en-US" altLang="en-US" sz="2800" dirty="0" smtClean="0"/>
              <a:t>Usually egotistic because perform a helping behavior in the hope that the other will help you</a:t>
            </a:r>
          </a:p>
          <a:p>
            <a:r>
              <a:rPr lang="en-US" altLang="en-US" sz="2800" dirty="0" smtClean="0"/>
              <a:t>Care-based</a:t>
            </a:r>
          </a:p>
          <a:p>
            <a:pPr lvl="1"/>
            <a:r>
              <a:rPr lang="en-US" altLang="en-US" sz="2800" dirty="0" smtClean="0"/>
              <a:t>Help because of feelings of empathy for recipient</a:t>
            </a:r>
          </a:p>
          <a:p>
            <a:r>
              <a:rPr lang="en-US" altLang="en-US" sz="2800" dirty="0" smtClean="0"/>
              <a:t>Kin-based</a:t>
            </a:r>
          </a:p>
        </p:txBody>
      </p:sp>
      <p:sp>
        <p:nvSpPr>
          <p:cNvPr id="4" name="Footer Placeholder 3"/>
          <p:cNvSpPr>
            <a:spLocks noGrp="1"/>
          </p:cNvSpPr>
          <p:nvPr>
            <p:ph type="ftr" sz="quarter" idx="11"/>
          </p:nvPr>
        </p:nvSpPr>
        <p:spPr/>
        <p:txBody>
          <a:bodyPr/>
          <a:lstStyle/>
          <a:p>
            <a:pPr>
              <a:defRPr/>
            </a:pPr>
            <a:r>
              <a:rPr lang="en-US" altLang="en-US" smtClean="0"/>
              <a:t>Positive Psychology: The Scientific and Practical Explorations of Human Strengths © 2014 SAGE</a:t>
            </a:r>
            <a:endParaRPr lang="en-US" altLang="en-US"/>
          </a:p>
        </p:txBody>
      </p:sp>
    </p:spTree>
    <p:extLst>
      <p:ext uri="{BB962C8B-B14F-4D97-AF65-F5344CB8AC3E}">
        <p14:creationId xmlns:p14="http://schemas.microsoft.com/office/powerpoint/2010/main" val="1551254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295400" y="1600200"/>
            <a:ext cx="7132320" cy="3962400"/>
          </a:xfrm>
          <a:prstGeom prst="rect">
            <a:avLst/>
          </a:prstGeom>
        </p:spPr>
      </p:pic>
      <p:sp>
        <p:nvSpPr>
          <p:cNvPr id="4" name="Footer Placeholder 3"/>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38</a:t>
            </a:fld>
            <a:endParaRPr lang="en-US" dirty="0"/>
          </a:p>
        </p:txBody>
      </p:sp>
    </p:spTree>
    <p:extLst>
      <p:ext uri="{BB962C8B-B14F-4D97-AF65-F5344CB8AC3E}">
        <p14:creationId xmlns:p14="http://schemas.microsoft.com/office/powerpoint/2010/main" val="2601121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algn="ctr"/>
            <a:r>
              <a:rPr lang="en-US" altLang="en-US" smtClean="0"/>
              <a:t>Altruism – The Egotism Motive</a:t>
            </a:r>
          </a:p>
        </p:txBody>
      </p:sp>
      <p:sp>
        <p:nvSpPr>
          <p:cNvPr id="14339" name="Content Placeholder 2"/>
          <p:cNvSpPr>
            <a:spLocks noGrp="1"/>
          </p:cNvSpPr>
          <p:nvPr>
            <p:ph idx="1"/>
          </p:nvPr>
        </p:nvSpPr>
        <p:spPr>
          <a:xfrm>
            <a:off x="685800" y="2171700"/>
            <a:ext cx="5105400" cy="3654425"/>
          </a:xfrm>
        </p:spPr>
        <p:txBody>
          <a:bodyPr/>
          <a:lstStyle/>
          <a:p>
            <a:pPr>
              <a:buFont typeface="Wingdings" panose="05000000000000000000" pitchFamily="2" charset="2"/>
              <a:buChar char="v"/>
            </a:pPr>
            <a:r>
              <a:rPr lang="en-US" altLang="en-US" sz="3600" dirty="0" smtClean="0"/>
              <a:t> </a:t>
            </a:r>
            <a:r>
              <a:rPr lang="en-US" altLang="en-US" sz="2800" dirty="0" smtClean="0"/>
              <a:t>The motive to pursue some sort of  personal gain or benefit through targeted behavior</a:t>
            </a:r>
          </a:p>
          <a:p>
            <a:pPr>
              <a:buFont typeface="Wingdings" panose="05000000000000000000" pitchFamily="2" charset="2"/>
              <a:buChar char="v"/>
            </a:pPr>
            <a:endParaRPr lang="en-US" altLang="en-US" sz="2800" dirty="0" smtClean="0"/>
          </a:p>
          <a:p>
            <a:pPr>
              <a:buFont typeface="Wingdings" panose="05000000000000000000" pitchFamily="2" charset="2"/>
              <a:buChar char="v"/>
            </a:pPr>
            <a:r>
              <a:rPr lang="en-US" altLang="en-US" sz="2800" dirty="0" smtClean="0"/>
              <a:t>One of the most influential of all human motives</a:t>
            </a:r>
          </a:p>
        </p:txBody>
      </p:sp>
      <p:sp>
        <p:nvSpPr>
          <p:cNvPr id="4" name="Footer Placeholder 3"/>
          <p:cNvSpPr>
            <a:spLocks noGrp="1"/>
          </p:cNvSpPr>
          <p:nvPr>
            <p:ph type="ftr" sz="quarter" idx="11"/>
          </p:nvPr>
        </p:nvSpPr>
        <p:spPr>
          <a:xfrm>
            <a:off x="2819400" y="6248400"/>
            <a:ext cx="3200400" cy="457200"/>
          </a:xfrm>
        </p:spPr>
        <p:txBody>
          <a:bodyPr/>
          <a:lstStyle/>
          <a:p>
            <a:pPr>
              <a:defRPr/>
            </a:pPr>
            <a:r>
              <a:rPr lang="en-US" altLang="en-US" smtClean="0"/>
              <a:t>Positive Psychology: The Scientific and Practical Explorations of Human Strengths © 2014 SAGE</a:t>
            </a:r>
            <a:endParaRPr lang="en-US" altLang="en-US"/>
          </a:p>
        </p:txBody>
      </p:sp>
      <p:pic>
        <p:nvPicPr>
          <p:cNvPr id="14341" name="Picture 6" descr="... greatergood.berkeley.edu/images/uploads/altruism-Ramin_Khojaste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799" y="2570938"/>
            <a:ext cx="2773191" cy="276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73697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28700" y="990600"/>
            <a:ext cx="7353300" cy="838200"/>
          </a:xfrm>
        </p:spPr>
        <p:txBody>
          <a:bodyPr>
            <a:normAutofit/>
          </a:bodyPr>
          <a:lstStyle/>
          <a:p>
            <a:r>
              <a:rPr lang="en-US" sz="4000" dirty="0" smtClean="0"/>
              <a:t>A Sense of Meaning and Purpose</a:t>
            </a:r>
            <a:endParaRPr lang="en-US" sz="4000" dirty="0"/>
          </a:p>
        </p:txBody>
      </p:sp>
      <p:sp>
        <p:nvSpPr>
          <p:cNvPr id="7" name="Content Placeholder 6"/>
          <p:cNvSpPr>
            <a:spLocks noGrp="1"/>
          </p:cNvSpPr>
          <p:nvPr>
            <p:ph idx="1"/>
          </p:nvPr>
        </p:nvSpPr>
        <p:spPr>
          <a:xfrm>
            <a:off x="1028700" y="1818166"/>
            <a:ext cx="7581900" cy="4430233"/>
          </a:xfrm>
        </p:spPr>
        <p:txBody>
          <a:bodyPr>
            <a:noAutofit/>
          </a:bodyPr>
          <a:lstStyle/>
          <a:p>
            <a:pPr marL="57150" indent="0">
              <a:buNone/>
            </a:pPr>
            <a:r>
              <a:rPr lang="en-US" sz="2800" dirty="0" smtClean="0"/>
              <a:t>Religion and Subjective Well-Being</a:t>
            </a:r>
          </a:p>
          <a:p>
            <a:pPr marL="514350" indent="-457200"/>
            <a:r>
              <a:rPr lang="en-US" sz="2800" dirty="0" smtClean="0"/>
              <a:t>Greater religiousness—better mental health, higher subjective well-being</a:t>
            </a:r>
          </a:p>
          <a:p>
            <a:pPr marL="1044702" lvl="1" indent="-457200"/>
            <a:r>
              <a:rPr lang="en-US" sz="2800" dirty="0" smtClean="0"/>
              <a:t>Better emotional well-being</a:t>
            </a:r>
          </a:p>
          <a:p>
            <a:pPr marL="1044702" lvl="1" indent="-457200"/>
            <a:r>
              <a:rPr lang="en-US" sz="2800" dirty="0" smtClean="0"/>
              <a:t>Lower rates of delinquency, alcoholism, drug abuse, and other social problems</a:t>
            </a:r>
          </a:p>
          <a:p>
            <a:pPr marL="1044702" lvl="1" indent="-457200"/>
            <a:r>
              <a:rPr lang="en-US" sz="2800" dirty="0" smtClean="0"/>
              <a:t>Greater happiness, life satisfaction</a:t>
            </a:r>
          </a:p>
          <a:p>
            <a:pPr marL="1044702" lvl="1" indent="-457200"/>
            <a:r>
              <a:rPr lang="en-US" sz="2800" dirty="0" smtClean="0"/>
              <a:t>Decrease death anxiety</a:t>
            </a:r>
            <a:endParaRPr lang="en-US" sz="2800" dirty="0"/>
          </a:p>
          <a:p>
            <a:pPr marL="57150" indent="0">
              <a:buNone/>
            </a:pPr>
            <a:endParaRPr lang="en-US" sz="2800" dirty="0"/>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dirty="0"/>
          </a:p>
        </p:txBody>
      </p:sp>
    </p:spTree>
    <p:extLst>
      <p:ext uri="{BB962C8B-B14F-4D97-AF65-F5344CB8AC3E}">
        <p14:creationId xmlns:p14="http://schemas.microsoft.com/office/powerpoint/2010/main" val="2211153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algn="ctr"/>
            <a:r>
              <a:rPr lang="en-US" altLang="en-US" smtClean="0"/>
              <a:t>Altruism – The Egotism Motive</a:t>
            </a:r>
          </a:p>
        </p:txBody>
      </p:sp>
      <p:sp>
        <p:nvSpPr>
          <p:cNvPr id="16387" name="Content Placeholder 2"/>
          <p:cNvSpPr>
            <a:spLocks noGrp="1"/>
          </p:cNvSpPr>
          <p:nvPr>
            <p:ph idx="1"/>
          </p:nvPr>
        </p:nvSpPr>
        <p:spPr>
          <a:xfrm>
            <a:off x="1028700" y="2286000"/>
            <a:ext cx="7658100" cy="3540125"/>
          </a:xfrm>
        </p:spPr>
        <p:txBody>
          <a:bodyPr>
            <a:normAutofit fontScale="92500" lnSpcReduction="10000"/>
          </a:bodyPr>
          <a:lstStyle/>
          <a:p>
            <a:pPr>
              <a:buFont typeface="Wingdings" panose="05000000000000000000" pitchFamily="2" charset="2"/>
              <a:buChar char="v"/>
            </a:pPr>
            <a:r>
              <a:rPr lang="en-US" altLang="en-US" sz="3600" dirty="0" smtClean="0"/>
              <a:t> We care for others because it benefits us</a:t>
            </a:r>
          </a:p>
          <a:p>
            <a:pPr>
              <a:buFont typeface="Wingdings" panose="05000000000000000000" pitchFamily="2" charset="2"/>
              <a:buChar char="v"/>
            </a:pPr>
            <a:endParaRPr lang="en-US" altLang="en-US" sz="3600" dirty="0" smtClean="0"/>
          </a:p>
          <a:p>
            <a:pPr>
              <a:buFont typeface="Wingdings" panose="05000000000000000000" pitchFamily="2" charset="2"/>
              <a:buChar char="v"/>
            </a:pPr>
            <a:r>
              <a:rPr lang="en-US" altLang="en-US" sz="3600" dirty="0" smtClean="0"/>
              <a:t>Many argue that all altruism is motivated by egotism</a:t>
            </a:r>
          </a:p>
          <a:p>
            <a:pPr>
              <a:buFont typeface="Wingdings" panose="05000000000000000000" pitchFamily="2" charset="2"/>
              <a:buNone/>
            </a:pPr>
            <a:r>
              <a:rPr lang="en-US" altLang="en-US" sz="3600" dirty="0" smtClean="0"/>
              <a:t>			</a:t>
            </a:r>
            <a:r>
              <a:rPr lang="en-US" altLang="en-US" sz="2800" dirty="0" smtClean="0"/>
              <a:t>- </a:t>
            </a:r>
            <a:r>
              <a:rPr lang="en-US" altLang="en-US" sz="3200" dirty="0" smtClean="0"/>
              <a:t>underlying personal benefit even 		  if not intended</a:t>
            </a:r>
          </a:p>
        </p:txBody>
      </p:sp>
      <p:sp>
        <p:nvSpPr>
          <p:cNvPr id="4" name="Footer Placeholder 3"/>
          <p:cNvSpPr>
            <a:spLocks noGrp="1"/>
          </p:cNvSpPr>
          <p:nvPr>
            <p:ph type="ftr" sz="quarter" idx="11"/>
          </p:nvPr>
        </p:nvSpPr>
        <p:spPr>
          <a:xfrm>
            <a:off x="2819400" y="6248400"/>
            <a:ext cx="3200400" cy="457200"/>
          </a:xfrm>
        </p:spPr>
        <p:txBody>
          <a:bodyPr/>
          <a:lstStyle/>
          <a:p>
            <a:pPr>
              <a:defRPr/>
            </a:pPr>
            <a:r>
              <a:rPr lang="en-US" altLang="en-US" smtClean="0"/>
              <a:t>Positive Psychology: The Scientific and Practical Explorations of Human Strengths © 2014 SAGE</a:t>
            </a:r>
            <a:endParaRPr lang="en-US" altLang="en-US"/>
          </a:p>
        </p:txBody>
      </p:sp>
    </p:spTree>
    <p:extLst>
      <p:ext uri="{BB962C8B-B14F-4D97-AF65-F5344CB8AC3E}">
        <p14:creationId xmlns:p14="http://schemas.microsoft.com/office/powerpoint/2010/main" val="30549237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algn="ctr"/>
            <a:r>
              <a:rPr lang="en-US" altLang="en-US" dirty="0" smtClean="0"/>
              <a:t>Altruism – The Egotism Motive</a:t>
            </a:r>
          </a:p>
        </p:txBody>
      </p:sp>
      <p:sp>
        <p:nvSpPr>
          <p:cNvPr id="18435" name="Content Placeholder 2"/>
          <p:cNvSpPr>
            <a:spLocks noGrp="1"/>
          </p:cNvSpPr>
          <p:nvPr>
            <p:ph idx="1"/>
          </p:nvPr>
        </p:nvSpPr>
        <p:spPr>
          <a:xfrm>
            <a:off x="1028700" y="2286000"/>
            <a:ext cx="7962900" cy="3540125"/>
          </a:xfrm>
        </p:spPr>
        <p:txBody>
          <a:bodyPr>
            <a:normAutofit fontScale="92500" lnSpcReduction="10000"/>
          </a:bodyPr>
          <a:lstStyle/>
          <a:p>
            <a:pPr>
              <a:buFont typeface="Wingdings" panose="05000000000000000000" pitchFamily="2" charset="2"/>
              <a:buChar char="v"/>
            </a:pPr>
            <a:r>
              <a:rPr lang="en-US" altLang="en-US" sz="3600" dirty="0" smtClean="0"/>
              <a:t> General forms of egotism: helping    others can lead to:</a:t>
            </a:r>
          </a:p>
          <a:p>
            <a:pPr>
              <a:lnSpc>
                <a:spcPct val="150000"/>
              </a:lnSpc>
              <a:buFont typeface="Wingdings" panose="05000000000000000000" pitchFamily="2" charset="2"/>
              <a:buNone/>
            </a:pPr>
            <a:r>
              <a:rPr lang="en-US" altLang="en-US" sz="3600" dirty="0" smtClean="0"/>
              <a:t>		</a:t>
            </a:r>
            <a:r>
              <a:rPr lang="en-US" altLang="en-US" sz="3200" dirty="0" smtClean="0"/>
              <a:t>1. Public praise or material reward</a:t>
            </a:r>
          </a:p>
          <a:p>
            <a:pPr>
              <a:spcBef>
                <a:spcPct val="0"/>
              </a:spcBef>
              <a:buFont typeface="Wingdings" panose="05000000000000000000" pitchFamily="2" charset="2"/>
              <a:buNone/>
            </a:pPr>
            <a:r>
              <a:rPr lang="en-US" altLang="en-US" sz="3200" dirty="0" smtClean="0"/>
              <a:t>		2. Avoid social or personal 		    	    	    punishments for failing to help</a:t>
            </a:r>
          </a:p>
          <a:p>
            <a:pPr>
              <a:spcBef>
                <a:spcPct val="0"/>
              </a:spcBef>
              <a:buFont typeface="Wingdings" panose="05000000000000000000" pitchFamily="2" charset="2"/>
              <a:buNone/>
            </a:pPr>
            <a:r>
              <a:rPr lang="en-US" altLang="en-US" sz="3200" dirty="0" smtClean="0"/>
              <a:t>		3. Lessen personal distress at seeing 	    	    another’s trauma</a:t>
            </a:r>
          </a:p>
        </p:txBody>
      </p:sp>
      <p:sp>
        <p:nvSpPr>
          <p:cNvPr id="4" name="Footer Placeholder 3"/>
          <p:cNvSpPr>
            <a:spLocks noGrp="1"/>
          </p:cNvSpPr>
          <p:nvPr>
            <p:ph type="ftr" sz="quarter" idx="11"/>
          </p:nvPr>
        </p:nvSpPr>
        <p:spPr>
          <a:xfrm>
            <a:off x="2819400" y="6248400"/>
            <a:ext cx="3200400" cy="457200"/>
          </a:xfrm>
        </p:spPr>
        <p:txBody>
          <a:bodyPr/>
          <a:lstStyle/>
          <a:p>
            <a:pPr>
              <a:defRPr/>
            </a:pPr>
            <a:r>
              <a:rPr lang="en-US" altLang="en-US" smtClean="0"/>
              <a:t>Positive Psychology: The Scientific and Practical Explorations of Human Strengths © 2014 SAGE</a:t>
            </a:r>
            <a:endParaRPr lang="en-US" altLang="en-US"/>
          </a:p>
        </p:txBody>
      </p:sp>
    </p:spTree>
    <p:extLst>
      <p:ext uri="{BB962C8B-B14F-4D97-AF65-F5344CB8AC3E}">
        <p14:creationId xmlns:p14="http://schemas.microsoft.com/office/powerpoint/2010/main" val="229148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algn="ctr"/>
            <a:r>
              <a:rPr lang="en-US" altLang="en-US" smtClean="0"/>
              <a:t>Altruism – The Empathy Motive</a:t>
            </a:r>
          </a:p>
        </p:txBody>
      </p:sp>
      <p:sp>
        <p:nvSpPr>
          <p:cNvPr id="20483" name="Content Placeholder 2"/>
          <p:cNvSpPr>
            <a:spLocks noGrp="1"/>
          </p:cNvSpPr>
          <p:nvPr>
            <p:ph idx="1"/>
          </p:nvPr>
        </p:nvSpPr>
        <p:spPr>
          <a:xfrm>
            <a:off x="609600" y="1981200"/>
            <a:ext cx="5029200" cy="4343400"/>
          </a:xfrm>
        </p:spPr>
        <p:txBody>
          <a:bodyPr/>
          <a:lstStyle/>
          <a:p>
            <a:pPr>
              <a:buFont typeface="Wingdings" panose="05000000000000000000" pitchFamily="2" charset="2"/>
              <a:buChar char="v"/>
            </a:pPr>
            <a:r>
              <a:rPr lang="en-US" altLang="en-US" sz="3600" dirty="0" smtClean="0"/>
              <a:t>Empathy is an emotional response to the perceived plight of another person</a:t>
            </a:r>
          </a:p>
          <a:p>
            <a:pPr lvl="1">
              <a:buFont typeface="Wingdings" panose="05000000000000000000" pitchFamily="2" charset="2"/>
              <a:buChar char="v"/>
            </a:pPr>
            <a:r>
              <a:rPr lang="en-US" altLang="en-US" sz="3200" dirty="0" smtClean="0"/>
              <a:t>Feel what the other person is feeling</a:t>
            </a:r>
          </a:p>
          <a:p>
            <a:pPr lvl="1">
              <a:buFont typeface="Wingdings" panose="05000000000000000000" pitchFamily="2" charset="2"/>
              <a:buChar char="v"/>
            </a:pPr>
            <a:r>
              <a:rPr lang="en-US" altLang="en-US" sz="3200" dirty="0" smtClean="0"/>
              <a:t>May entail a sense of tenderheartedness</a:t>
            </a:r>
          </a:p>
          <a:p>
            <a:pPr>
              <a:buFont typeface="Wingdings" panose="05000000000000000000" pitchFamily="2" charset="2"/>
              <a:buChar char="v"/>
            </a:pPr>
            <a:endParaRPr lang="en-US" altLang="en-US" sz="3200" dirty="0" smtClean="0"/>
          </a:p>
          <a:p>
            <a:pPr>
              <a:buFont typeface="Wingdings" panose="05000000000000000000" pitchFamily="2" charset="2"/>
              <a:buNone/>
            </a:pPr>
            <a:endParaRPr lang="en-US" altLang="en-US" sz="2800" dirty="0" smtClean="0"/>
          </a:p>
        </p:txBody>
      </p:sp>
      <p:sp>
        <p:nvSpPr>
          <p:cNvPr id="4" name="Footer Placeholder 3"/>
          <p:cNvSpPr>
            <a:spLocks noGrp="1"/>
          </p:cNvSpPr>
          <p:nvPr>
            <p:ph type="ftr" sz="quarter" idx="11"/>
          </p:nvPr>
        </p:nvSpPr>
        <p:spPr>
          <a:xfrm>
            <a:off x="2819400" y="6248400"/>
            <a:ext cx="3200400" cy="457200"/>
          </a:xfrm>
        </p:spPr>
        <p:txBody>
          <a:bodyPr/>
          <a:lstStyle/>
          <a:p>
            <a:pPr>
              <a:defRPr/>
            </a:pPr>
            <a:r>
              <a:rPr lang="en-US" altLang="en-US" smtClean="0"/>
              <a:t>Positive Psychology: The Scientific and Practical Explorations of Human Strengths © 2014 SAGE</a:t>
            </a:r>
            <a:endParaRPr lang="en-US" altLang="en-US"/>
          </a:p>
        </p:txBody>
      </p:sp>
      <p:pic>
        <p:nvPicPr>
          <p:cNvPr id="20485" name="Picture 6" descr="Posts Tagged ‘altrui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028" y="3097212"/>
            <a:ext cx="3200400" cy="21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25188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dirty="0" smtClean="0"/>
              <a:t>Altruism</a:t>
            </a:r>
          </a:p>
        </p:txBody>
      </p:sp>
      <p:sp>
        <p:nvSpPr>
          <p:cNvPr id="3" name="Content Placeholder 2"/>
          <p:cNvSpPr>
            <a:spLocks noGrp="1"/>
          </p:cNvSpPr>
          <p:nvPr>
            <p:ph idx="1"/>
          </p:nvPr>
        </p:nvSpPr>
        <p:spPr>
          <a:xfrm>
            <a:off x="838199" y="1600200"/>
            <a:ext cx="6323013" cy="5029200"/>
          </a:xfrm>
        </p:spPr>
        <p:txBody>
          <a:bodyPr>
            <a:normAutofit/>
          </a:bodyPr>
          <a:lstStyle/>
          <a:p>
            <a:pPr>
              <a:defRPr/>
            </a:pPr>
            <a:r>
              <a:rPr lang="en-US" dirty="0" smtClean="0"/>
              <a:t>Jason Thomas</a:t>
            </a:r>
          </a:p>
          <a:p>
            <a:pPr lvl="1">
              <a:defRPr/>
            </a:pPr>
            <a:r>
              <a:rPr lang="en-US" dirty="0" smtClean="0"/>
              <a:t>Was in  Long Island </a:t>
            </a:r>
          </a:p>
          <a:p>
            <a:pPr lvl="1">
              <a:defRPr/>
            </a:pPr>
            <a:r>
              <a:rPr lang="en-US" dirty="0" smtClean="0"/>
              <a:t>Had been out of Marines</a:t>
            </a:r>
          </a:p>
          <a:p>
            <a:pPr lvl="1">
              <a:defRPr/>
            </a:pPr>
            <a:r>
              <a:rPr lang="en-US" dirty="0" smtClean="0"/>
              <a:t>Put on fatigues and drove to NYC</a:t>
            </a:r>
          </a:p>
          <a:p>
            <a:pPr>
              <a:defRPr/>
            </a:pPr>
            <a:r>
              <a:rPr lang="en-US" dirty="0" smtClean="0"/>
              <a:t>Dave Karnes</a:t>
            </a:r>
          </a:p>
          <a:p>
            <a:pPr lvl="1">
              <a:defRPr/>
            </a:pPr>
            <a:r>
              <a:rPr lang="en-US" dirty="0" smtClean="0"/>
              <a:t>Accountant; was in Wilton CT; left work</a:t>
            </a:r>
          </a:p>
          <a:p>
            <a:pPr lvl="1">
              <a:defRPr/>
            </a:pPr>
            <a:r>
              <a:rPr lang="en-US" dirty="0" smtClean="0"/>
              <a:t>23yr Marine veteran </a:t>
            </a:r>
          </a:p>
          <a:p>
            <a:pPr lvl="1">
              <a:defRPr/>
            </a:pPr>
            <a:r>
              <a:rPr lang="en-US" dirty="0" smtClean="0"/>
              <a:t>Drove to church and asked them to pray that God would lead him to survivors</a:t>
            </a:r>
          </a:p>
          <a:p>
            <a:pPr lvl="1">
              <a:defRPr/>
            </a:pPr>
            <a:r>
              <a:rPr lang="en-US" dirty="0" err="1" smtClean="0"/>
              <a:t>Reinlisted</a:t>
            </a:r>
            <a:endParaRPr lang="en-US" dirty="0" smtClean="0"/>
          </a:p>
          <a:p>
            <a:pPr marL="0" indent="0">
              <a:buFont typeface="Wingdings" panose="05000000000000000000" pitchFamily="2" charset="2"/>
              <a:buNone/>
              <a:defRPr/>
            </a:pPr>
            <a:r>
              <a:rPr lang="en-US" dirty="0" smtClean="0"/>
              <a:t>Will </a:t>
            </a:r>
            <a:r>
              <a:rPr lang="en-US" dirty="0" err="1" smtClean="0"/>
              <a:t>Jimeno</a:t>
            </a:r>
            <a:r>
              <a:rPr lang="en-US" dirty="0" smtClean="0"/>
              <a:t> and John Mcloughlin</a:t>
            </a:r>
          </a:p>
          <a:p>
            <a:pPr marL="0" indent="0">
              <a:buFont typeface="Wingdings" panose="05000000000000000000" pitchFamily="2" charset="2"/>
              <a:buNone/>
              <a:defRPr/>
            </a:pPr>
            <a:r>
              <a:rPr lang="en-US" dirty="0" smtClean="0">
                <a:hlinkClick r:id="rId2"/>
              </a:rPr>
              <a:t>A Tribute to Heroes</a:t>
            </a:r>
            <a:r>
              <a:rPr lang="en-US" dirty="0" smtClean="0"/>
              <a:t> </a:t>
            </a:r>
            <a:endParaRPr lang="en-US" dirty="0"/>
          </a:p>
        </p:txBody>
      </p:sp>
      <p:pic>
        <p:nvPicPr>
          <p:cNvPr id="36868" name="Picture 2" descr="https://sp.yimg.com/ib/th?id=HN.608039315178786398&amp;pid=15.1&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80963"/>
            <a:ext cx="1711325" cy="227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4" descr="Staff Sgt. Dave W. Karn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1213" y="3429000"/>
            <a:ext cx="1552575"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6" descr="https://sp.yimg.com/ib/th?id=HN.608010723570944578&amp;pid=15.1&amp;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3088" y="80963"/>
            <a:ext cx="1905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43946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The Sacred Emotions</a:t>
            </a:r>
          </a:p>
        </p:txBody>
      </p:sp>
      <p:sp>
        <p:nvSpPr>
          <p:cNvPr id="7" name="Content Placeholder 6"/>
          <p:cNvSpPr>
            <a:spLocks noGrp="1"/>
          </p:cNvSpPr>
          <p:nvPr>
            <p:ph idx="1"/>
          </p:nvPr>
        </p:nvSpPr>
        <p:spPr/>
        <p:txBody>
          <a:bodyPr>
            <a:noAutofit/>
          </a:bodyPr>
          <a:lstStyle/>
          <a:p>
            <a:pPr marL="57150" indent="0">
              <a:buNone/>
            </a:pPr>
            <a:r>
              <a:rPr lang="en-US" sz="2800" dirty="0"/>
              <a:t>Humility</a:t>
            </a:r>
          </a:p>
          <a:p>
            <a:pPr marL="514350" indent="-457200"/>
            <a:r>
              <a:rPr lang="en-US" sz="2800" dirty="0"/>
              <a:t>Being humble allows us to</a:t>
            </a:r>
          </a:p>
          <a:p>
            <a:pPr marL="914400" lvl="1" indent="-457200"/>
            <a:r>
              <a:rPr lang="en-US" sz="2800" dirty="0"/>
              <a:t>Acknowledge mistakes</a:t>
            </a:r>
          </a:p>
          <a:p>
            <a:pPr marL="914400" lvl="1" indent="-457200"/>
            <a:r>
              <a:rPr lang="en-US" sz="2800" dirty="0"/>
              <a:t>Openness to </a:t>
            </a:r>
            <a:r>
              <a:rPr lang="en-US" sz="2800" dirty="0" smtClean="0"/>
              <a:t>others’ </a:t>
            </a:r>
            <a:r>
              <a:rPr lang="en-US" sz="2800" dirty="0"/>
              <a:t>opinions and ideas</a:t>
            </a:r>
          </a:p>
          <a:p>
            <a:pPr marL="914400" lvl="1" indent="-457200"/>
            <a:r>
              <a:rPr lang="en-US" sz="2800" dirty="0"/>
              <a:t>Appreciate ways people contribute to the world</a:t>
            </a:r>
          </a:p>
          <a:p>
            <a:pPr marL="514350" indent="-457200"/>
            <a:r>
              <a:rPr lang="en-US" sz="2800" dirty="0"/>
              <a:t>Humility helps </a:t>
            </a:r>
            <a:r>
              <a:rPr lang="en-US" sz="2800" dirty="0" smtClean="0"/>
              <a:t>us to live </a:t>
            </a:r>
            <a:r>
              <a:rPr lang="en-US" sz="2800" dirty="0"/>
              <a:t>life of quiet joy, satisfaction, wisdom, and contentment</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dirty="0"/>
          </a:p>
        </p:txBody>
      </p:sp>
    </p:spTree>
    <p:extLst>
      <p:ext uri="{BB962C8B-B14F-4D97-AF65-F5344CB8AC3E}">
        <p14:creationId xmlns:p14="http://schemas.microsoft.com/office/powerpoint/2010/main" val="3495910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Religious Experiences</a:t>
            </a:r>
          </a:p>
        </p:txBody>
      </p:sp>
      <p:sp>
        <p:nvSpPr>
          <p:cNvPr id="7" name="Content Placeholder 6"/>
          <p:cNvSpPr>
            <a:spLocks noGrp="1"/>
          </p:cNvSpPr>
          <p:nvPr>
            <p:ph idx="1"/>
          </p:nvPr>
        </p:nvSpPr>
        <p:spPr/>
        <p:txBody>
          <a:bodyPr>
            <a:normAutofit/>
          </a:bodyPr>
          <a:lstStyle/>
          <a:p>
            <a:pPr marL="514350" indent="-457200"/>
            <a:r>
              <a:rPr lang="en-US" sz="2800" dirty="0"/>
              <a:t>Religious experiences may be intensely positive</a:t>
            </a:r>
          </a:p>
          <a:p>
            <a:pPr marL="514350" indent="-457200"/>
            <a:r>
              <a:rPr lang="en-US" sz="2800" dirty="0"/>
              <a:t>Positive emotions </a:t>
            </a:r>
            <a:r>
              <a:rPr lang="en-US" sz="2800" dirty="0" smtClean="0"/>
              <a:t>tend to accompany religious experiences</a:t>
            </a:r>
            <a:endParaRPr lang="en-US" sz="2800" dirty="0"/>
          </a:p>
          <a:p>
            <a:pPr marL="514350" indent="-457200"/>
            <a:r>
              <a:rPr lang="en-US" sz="2800" dirty="0"/>
              <a:t>Transcendent experiences make people feel they have entered higher state of consciousness</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dirty="0"/>
          </a:p>
        </p:txBody>
      </p:sp>
    </p:spTree>
    <p:extLst>
      <p:ext uri="{BB962C8B-B14F-4D97-AF65-F5344CB8AC3E}">
        <p14:creationId xmlns:p14="http://schemas.microsoft.com/office/powerpoint/2010/main" val="17562701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Religious Experiences</a:t>
            </a:r>
          </a:p>
        </p:txBody>
      </p:sp>
      <p:sp>
        <p:nvSpPr>
          <p:cNvPr id="7" name="Content Placeholder 6"/>
          <p:cNvSpPr>
            <a:spLocks noGrp="1"/>
          </p:cNvSpPr>
          <p:nvPr>
            <p:ph idx="1"/>
          </p:nvPr>
        </p:nvSpPr>
        <p:spPr>
          <a:xfrm>
            <a:off x="1028700" y="1447800"/>
            <a:ext cx="4838700" cy="4419600"/>
          </a:xfrm>
        </p:spPr>
        <p:txBody>
          <a:bodyPr>
            <a:normAutofit fontScale="92500" lnSpcReduction="10000"/>
          </a:bodyPr>
          <a:lstStyle/>
          <a:p>
            <a:pPr marL="57150" indent="0">
              <a:buNone/>
            </a:pPr>
            <a:r>
              <a:rPr lang="en-US" sz="2800" dirty="0"/>
              <a:t>Elation and Awe</a:t>
            </a:r>
          </a:p>
          <a:p>
            <a:pPr marL="514350" indent="-457200"/>
            <a:r>
              <a:rPr lang="en-US" sz="2800" dirty="0" smtClean="0"/>
              <a:t>Elation: experiences of momentary joy; our response to an act of moral beauty, such as witnessing an act of compassion</a:t>
            </a:r>
          </a:p>
          <a:p>
            <a:pPr marL="514350" indent="-457200"/>
            <a:r>
              <a:rPr lang="en-US" sz="2800" dirty="0" smtClean="0"/>
              <a:t>St. Francis of Assisi</a:t>
            </a:r>
            <a:endParaRPr lang="en-US" sz="2800" dirty="0"/>
          </a:p>
          <a:p>
            <a:pPr marL="514350" indent="-457200"/>
            <a:r>
              <a:rPr lang="en-US" sz="2800" dirty="0" smtClean="0"/>
              <a:t>Viewing </a:t>
            </a:r>
            <a:r>
              <a:rPr lang="en-US" sz="2800" dirty="0"/>
              <a:t>these acts can produce positive emotions</a:t>
            </a:r>
          </a:p>
          <a:p>
            <a:pPr marL="514350" indent="-457200"/>
            <a:r>
              <a:rPr lang="en-US" sz="2800" dirty="0"/>
              <a:t>For some </a:t>
            </a:r>
            <a:r>
              <a:rPr lang="en-US" sz="2800" dirty="0" smtClean="0"/>
              <a:t>people, </a:t>
            </a:r>
            <a:r>
              <a:rPr lang="en-US" sz="2800" dirty="0"/>
              <a:t>these moments reorient their </a:t>
            </a:r>
            <a:r>
              <a:rPr lang="en-US" sz="2800" dirty="0" smtClean="0"/>
              <a:t>lives</a:t>
            </a:r>
            <a:endParaRPr lang="en-US" sz="2800" dirty="0"/>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dirty="0"/>
          </a:p>
        </p:txBody>
      </p:sp>
      <p:pic>
        <p:nvPicPr>
          <p:cNvPr id="4" name="Picture 3"/>
          <p:cNvPicPr>
            <a:picLocks noChangeAspect="1"/>
          </p:cNvPicPr>
          <p:nvPr/>
        </p:nvPicPr>
        <p:blipFill>
          <a:blip r:embed="rId3"/>
          <a:stretch>
            <a:fillRect/>
          </a:stretch>
        </p:blipFill>
        <p:spPr>
          <a:xfrm>
            <a:off x="5782958" y="3067050"/>
            <a:ext cx="2643188" cy="1905000"/>
          </a:xfrm>
          <a:prstGeom prst="rect">
            <a:avLst/>
          </a:prstGeom>
        </p:spPr>
      </p:pic>
    </p:spTree>
    <p:extLst>
      <p:ext uri="{BB962C8B-B14F-4D97-AF65-F5344CB8AC3E}">
        <p14:creationId xmlns:p14="http://schemas.microsoft.com/office/powerpoint/2010/main" val="11498845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914400"/>
            <a:ext cx="7200900" cy="1014214"/>
          </a:xfrm>
        </p:spPr>
        <p:txBody>
          <a:bodyPr/>
          <a:lstStyle/>
          <a:p>
            <a:r>
              <a:rPr lang="en-US" dirty="0" smtClean="0"/>
              <a:t>St. Francis of Assisi</a:t>
            </a:r>
            <a:endParaRPr lang="en-US" dirty="0"/>
          </a:p>
        </p:txBody>
      </p:sp>
      <p:sp>
        <p:nvSpPr>
          <p:cNvPr id="3" name="Content Placeholder 2"/>
          <p:cNvSpPr>
            <a:spLocks noGrp="1"/>
          </p:cNvSpPr>
          <p:nvPr>
            <p:ph idx="1"/>
          </p:nvPr>
        </p:nvSpPr>
        <p:spPr/>
        <p:txBody>
          <a:bodyPr>
            <a:normAutofit lnSpcReduction="10000"/>
          </a:bodyPr>
          <a:lstStyle/>
          <a:p>
            <a:r>
              <a:rPr lang="en-US" dirty="0"/>
              <a:t>In the year 1206, Giovanni </a:t>
            </a:r>
            <a:r>
              <a:rPr lang="en-US" dirty="0" err="1"/>
              <a:t>Bernadone</a:t>
            </a:r>
            <a:r>
              <a:rPr lang="en-US" dirty="0"/>
              <a:t>, the 23-year-old son of a wealthy merchant, went on a pilgrimage to St. Peter’s Basilica in Rome. He could not help noticing the contrast between the opulence and lavishness within—the brilliant mosaics, the spiral columns—and the poverty of the beggars sitting outside. He persuaded one of them to exchange clothes with him and spent the rest of the day in rags begging for alms. It was one of the first great empathy experiments in human history.</a:t>
            </a:r>
          </a:p>
          <a:p>
            <a:r>
              <a:rPr lang="en-US" dirty="0"/>
              <a:t>This episode was a turning point in the young man’s life. He soon founded a religious order whose brothers worked for the poor and the lepers, and who gave up their worldly goods to live in poverty like those they served</a:t>
            </a:r>
            <a:r>
              <a:rPr lang="en-US" dirty="0" smtClean="0"/>
              <a:t>.</a:t>
            </a:r>
            <a:endParaRPr lang="en-US" dirty="0"/>
          </a:p>
        </p:txBody>
      </p:sp>
      <p:sp>
        <p:nvSpPr>
          <p:cNvPr id="4" name="Footer Placeholder 3"/>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dirty="0"/>
          </a:p>
        </p:txBody>
      </p:sp>
      <p:sp>
        <p:nvSpPr>
          <p:cNvPr id="6" name="TextBox 5"/>
          <p:cNvSpPr txBox="1"/>
          <p:nvPr/>
        </p:nvSpPr>
        <p:spPr>
          <a:xfrm>
            <a:off x="1219200" y="5867400"/>
            <a:ext cx="7010400" cy="461665"/>
          </a:xfrm>
          <a:prstGeom prst="rect">
            <a:avLst/>
          </a:prstGeom>
          <a:noFill/>
        </p:spPr>
        <p:txBody>
          <a:bodyPr wrap="square" rtlCol="0">
            <a:spAutoFit/>
          </a:bodyPr>
          <a:lstStyle/>
          <a:p>
            <a:r>
              <a:rPr lang="en-US" sz="1200" dirty="0">
                <a:hlinkClick r:id="rId2"/>
              </a:rPr>
              <a:t>https://www.yesmagazine.org/health-happiness/2014/11/07/empathy-heroes-st-francis-john-howard-griffin-patricia-moore</a:t>
            </a:r>
            <a:r>
              <a:rPr lang="en-US" sz="1200" dirty="0" smtClean="0">
                <a:hlinkClick r:id="rId2"/>
              </a:rPr>
              <a:t>/</a:t>
            </a:r>
            <a:r>
              <a:rPr lang="en-US" sz="1200" dirty="0" smtClean="0"/>
              <a:t> </a:t>
            </a:r>
            <a:endParaRPr lang="en-US" sz="1200" dirty="0"/>
          </a:p>
        </p:txBody>
      </p:sp>
    </p:spTree>
    <p:extLst>
      <p:ext uri="{BB962C8B-B14F-4D97-AF65-F5344CB8AC3E}">
        <p14:creationId xmlns:p14="http://schemas.microsoft.com/office/powerpoint/2010/main" val="38121290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Religious Experiences</a:t>
            </a:r>
          </a:p>
        </p:txBody>
      </p:sp>
      <p:sp>
        <p:nvSpPr>
          <p:cNvPr id="7" name="Content Placeholder 6"/>
          <p:cNvSpPr>
            <a:spLocks noGrp="1"/>
          </p:cNvSpPr>
          <p:nvPr>
            <p:ph idx="1"/>
          </p:nvPr>
        </p:nvSpPr>
        <p:spPr>
          <a:xfrm>
            <a:off x="1028700" y="1905000"/>
            <a:ext cx="7200900" cy="3962400"/>
          </a:xfrm>
        </p:spPr>
        <p:txBody>
          <a:bodyPr>
            <a:normAutofit lnSpcReduction="10000"/>
          </a:bodyPr>
          <a:lstStyle/>
          <a:p>
            <a:pPr marL="57150" indent="0">
              <a:buNone/>
            </a:pPr>
            <a:r>
              <a:rPr lang="en-US" sz="2400" dirty="0"/>
              <a:t>Elation and </a:t>
            </a:r>
            <a:r>
              <a:rPr lang="en-US" sz="2400" dirty="0" smtClean="0"/>
              <a:t>Awe</a:t>
            </a:r>
          </a:p>
          <a:p>
            <a:pPr marL="57150" indent="0">
              <a:buNone/>
            </a:pPr>
            <a:r>
              <a:rPr lang="en-US" sz="2400" dirty="0" smtClean="0"/>
              <a:t>Awe: deep appreciative wonder</a:t>
            </a:r>
            <a:endParaRPr lang="en-US" sz="2400" dirty="0"/>
          </a:p>
          <a:p>
            <a:pPr marL="514350" indent="-457200"/>
            <a:r>
              <a:rPr lang="en-US" sz="2400" dirty="0"/>
              <a:t>Conditions that favor </a:t>
            </a:r>
            <a:r>
              <a:rPr lang="en-US" sz="2400" dirty="0" smtClean="0"/>
              <a:t>awe</a:t>
            </a:r>
            <a:endParaRPr lang="en-US" sz="2400" dirty="0"/>
          </a:p>
          <a:p>
            <a:pPr marL="914400" lvl="1" indent="-457200"/>
            <a:r>
              <a:rPr lang="en-US" sz="2400" dirty="0"/>
              <a:t>Time for reflection</a:t>
            </a:r>
          </a:p>
          <a:p>
            <a:pPr marL="914400" lvl="1" indent="-457200"/>
            <a:r>
              <a:rPr lang="en-US" sz="2400" dirty="0"/>
              <a:t>Capacity to slow down</a:t>
            </a:r>
          </a:p>
          <a:p>
            <a:pPr marL="914400" lvl="1" indent="-457200"/>
            <a:r>
              <a:rPr lang="en-US" sz="2400" dirty="0" smtClean="0"/>
              <a:t>Capacity </a:t>
            </a:r>
            <a:r>
              <a:rPr lang="en-US" sz="2400" dirty="0"/>
              <a:t>to savor the moment</a:t>
            </a:r>
          </a:p>
          <a:p>
            <a:pPr marL="914400" lvl="1" indent="-457200"/>
            <a:r>
              <a:rPr lang="en-US" sz="2400" dirty="0"/>
              <a:t>F</a:t>
            </a:r>
            <a:r>
              <a:rPr lang="en-US" sz="2400" dirty="0" smtClean="0"/>
              <a:t>ocus </a:t>
            </a:r>
            <a:r>
              <a:rPr lang="en-US" sz="2400" dirty="0"/>
              <a:t>on what one loves</a:t>
            </a:r>
          </a:p>
          <a:p>
            <a:pPr marL="914400" lvl="1" indent="-457200"/>
            <a:r>
              <a:rPr lang="en-US" sz="2400" dirty="0"/>
              <a:t>C</a:t>
            </a:r>
            <a:r>
              <a:rPr lang="en-US" sz="2400" dirty="0" smtClean="0"/>
              <a:t>apacity </a:t>
            </a:r>
            <a:r>
              <a:rPr lang="en-US" sz="2400" dirty="0"/>
              <a:t>to see big picture</a:t>
            </a:r>
          </a:p>
          <a:p>
            <a:pPr marL="914400" lvl="1" indent="-457200"/>
            <a:r>
              <a:rPr lang="en-US" sz="2400" dirty="0"/>
              <a:t>A</a:t>
            </a:r>
            <a:r>
              <a:rPr lang="en-US" sz="2400" dirty="0" smtClean="0"/>
              <a:t>bility </a:t>
            </a:r>
            <a:r>
              <a:rPr lang="en-US" sz="2400" dirty="0"/>
              <a:t>to trust in the unknowable</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dirty="0"/>
          </a:p>
        </p:txBody>
      </p:sp>
    </p:spTree>
    <p:extLst>
      <p:ext uri="{BB962C8B-B14F-4D97-AF65-F5344CB8AC3E}">
        <p14:creationId xmlns:p14="http://schemas.microsoft.com/office/powerpoint/2010/main" val="194562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Religious Experiences</a:t>
            </a:r>
          </a:p>
        </p:txBody>
      </p:sp>
      <p:sp>
        <p:nvSpPr>
          <p:cNvPr id="7" name="Content Placeholder 6"/>
          <p:cNvSpPr>
            <a:spLocks noGrp="1"/>
          </p:cNvSpPr>
          <p:nvPr>
            <p:ph idx="1"/>
          </p:nvPr>
        </p:nvSpPr>
        <p:spPr>
          <a:xfrm>
            <a:off x="1028700" y="3086100"/>
            <a:ext cx="7200900" cy="2781300"/>
          </a:xfrm>
        </p:spPr>
        <p:txBody>
          <a:bodyPr>
            <a:normAutofit lnSpcReduction="10000"/>
          </a:bodyPr>
          <a:lstStyle/>
          <a:p>
            <a:pPr marL="57150" indent="0">
              <a:buNone/>
            </a:pPr>
            <a:r>
              <a:rPr lang="en-US" sz="2800" dirty="0"/>
              <a:t>Wonder</a:t>
            </a:r>
          </a:p>
          <a:p>
            <a:pPr marL="514350" indent="-457200"/>
            <a:r>
              <a:rPr lang="en-US" sz="2800" dirty="0"/>
              <a:t>Closely related to </a:t>
            </a:r>
            <a:r>
              <a:rPr lang="en-US" sz="2800" dirty="0" smtClean="0"/>
              <a:t>awe, linked with qualities of imagination, surprise, and aesthetics</a:t>
            </a:r>
            <a:endParaRPr lang="en-US" sz="2800" dirty="0"/>
          </a:p>
          <a:p>
            <a:pPr marL="514350" indent="-457200"/>
            <a:r>
              <a:rPr lang="en-US" sz="2800" dirty="0"/>
              <a:t>Opening of heart to joy, gratitude, and love </a:t>
            </a:r>
          </a:p>
          <a:p>
            <a:pPr marL="514350" indent="-457200"/>
            <a:r>
              <a:rPr lang="en-US" sz="2800" dirty="0"/>
              <a:t>Regarded as a key to heights of human personality</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49</a:t>
            </a:fld>
            <a:endParaRPr lang="en-US" dirty="0"/>
          </a:p>
        </p:txBody>
      </p:sp>
      <p:pic>
        <p:nvPicPr>
          <p:cNvPr id="2" name="Picture 1"/>
          <p:cNvPicPr>
            <a:picLocks noChangeAspect="1"/>
          </p:cNvPicPr>
          <p:nvPr/>
        </p:nvPicPr>
        <p:blipFill>
          <a:blip r:embed="rId3"/>
          <a:stretch>
            <a:fillRect/>
          </a:stretch>
        </p:blipFill>
        <p:spPr>
          <a:xfrm>
            <a:off x="2806288" y="1428750"/>
            <a:ext cx="3645724" cy="2048434"/>
          </a:xfrm>
          <a:prstGeom prst="rect">
            <a:avLst/>
          </a:prstGeom>
        </p:spPr>
      </p:pic>
    </p:spTree>
    <p:extLst>
      <p:ext uri="{BB962C8B-B14F-4D97-AF65-F5344CB8AC3E}">
        <p14:creationId xmlns:p14="http://schemas.microsoft.com/office/powerpoint/2010/main" val="1388366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l="-6000" r="-6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028700" y="762000"/>
            <a:ext cx="7353300" cy="838200"/>
          </a:xfrm>
        </p:spPr>
        <p:txBody>
          <a:bodyPr>
            <a:normAutofit/>
          </a:bodyPr>
          <a:lstStyle/>
          <a:p>
            <a:r>
              <a:rPr lang="en-US" sz="4000" dirty="0" smtClean="0"/>
              <a:t>A Sense of Meaning and Purpose</a:t>
            </a:r>
            <a:endParaRPr lang="en-US" sz="4000" dirty="0"/>
          </a:p>
        </p:txBody>
      </p:sp>
      <p:sp>
        <p:nvSpPr>
          <p:cNvPr id="7" name="Content Placeholder 6"/>
          <p:cNvSpPr>
            <a:spLocks noGrp="1"/>
          </p:cNvSpPr>
          <p:nvPr>
            <p:ph idx="1"/>
          </p:nvPr>
        </p:nvSpPr>
        <p:spPr>
          <a:xfrm>
            <a:off x="1028700" y="1905000"/>
            <a:ext cx="7581900" cy="4548386"/>
          </a:xfrm>
        </p:spPr>
        <p:txBody>
          <a:bodyPr>
            <a:noAutofit/>
          </a:bodyPr>
          <a:lstStyle/>
          <a:p>
            <a:pPr marL="57150" indent="0">
              <a:buNone/>
            </a:pPr>
            <a:r>
              <a:rPr lang="en-US" sz="2800" dirty="0" smtClean="0"/>
              <a:t>Religion and Subjective Well-Being</a:t>
            </a:r>
          </a:p>
          <a:p>
            <a:pPr marL="514350" indent="-457200"/>
            <a:r>
              <a:rPr lang="en-US" sz="2800" dirty="0" smtClean="0"/>
              <a:t>Greater religiousness—better mental health, higher subjective well-being</a:t>
            </a:r>
          </a:p>
          <a:p>
            <a:pPr marL="514350" indent="-457200"/>
            <a:r>
              <a:rPr lang="en-US" sz="2800" dirty="0" smtClean="0"/>
              <a:t>Mediators</a:t>
            </a:r>
            <a:endParaRPr lang="en-US" sz="2800" dirty="0"/>
          </a:p>
          <a:p>
            <a:pPr marL="1044702" lvl="1" indent="-457200"/>
            <a:r>
              <a:rPr lang="en-US" dirty="0"/>
              <a:t>Women, African American, and older show stronger relationship between religiousness and well-being</a:t>
            </a:r>
          </a:p>
          <a:p>
            <a:pPr marL="514350" indent="-457200"/>
            <a:r>
              <a:rPr lang="en-US" sz="2800" dirty="0" smtClean="0"/>
              <a:t>Public religious participation or active involvement in religious activities are key</a:t>
            </a:r>
          </a:p>
          <a:p>
            <a:pPr marL="514350" indent="-457200"/>
            <a:r>
              <a:rPr lang="en-US" sz="2800" dirty="0" smtClean="0"/>
              <a:t>May be that allegiance to a belief system is the core psychological process involved </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dirty="0"/>
          </a:p>
        </p:txBody>
      </p:sp>
    </p:spTree>
    <p:extLst>
      <p:ext uri="{BB962C8B-B14F-4D97-AF65-F5344CB8AC3E}">
        <p14:creationId xmlns:p14="http://schemas.microsoft.com/office/powerpoint/2010/main" val="11860991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Religious Experiences</a:t>
            </a:r>
          </a:p>
        </p:txBody>
      </p:sp>
      <p:sp>
        <p:nvSpPr>
          <p:cNvPr id="7" name="Content Placeholder 6"/>
          <p:cNvSpPr>
            <a:spLocks noGrp="1"/>
          </p:cNvSpPr>
          <p:nvPr>
            <p:ph idx="1"/>
          </p:nvPr>
        </p:nvSpPr>
        <p:spPr>
          <a:xfrm>
            <a:off x="1028700" y="1676400"/>
            <a:ext cx="5295900" cy="4776986"/>
          </a:xfrm>
        </p:spPr>
        <p:txBody>
          <a:bodyPr>
            <a:normAutofit lnSpcReduction="10000"/>
          </a:bodyPr>
          <a:lstStyle/>
          <a:p>
            <a:pPr marL="57150" indent="0">
              <a:buNone/>
            </a:pPr>
            <a:r>
              <a:rPr lang="en-US" sz="2800" dirty="0"/>
              <a:t>Wonder</a:t>
            </a:r>
          </a:p>
          <a:p>
            <a:pPr marL="514350" indent="-457200"/>
            <a:r>
              <a:rPr lang="en-US" sz="2800" dirty="0"/>
              <a:t>Experiences categorized into </a:t>
            </a:r>
            <a:r>
              <a:rPr lang="en-US" sz="2800" dirty="0" smtClean="0"/>
              <a:t>three </a:t>
            </a:r>
            <a:r>
              <a:rPr lang="en-US" sz="2800" dirty="0"/>
              <a:t>distinct groupings</a:t>
            </a:r>
          </a:p>
          <a:p>
            <a:pPr marL="914400" lvl="1" indent="-457200"/>
            <a:r>
              <a:rPr lang="en-US" sz="2800" dirty="0" smtClean="0"/>
              <a:t>Physical </a:t>
            </a:r>
            <a:r>
              <a:rPr lang="en-US" sz="2800" dirty="0" smtClean="0"/>
              <a:t>(objects, processes within nature; Grand Canyon, sunset)</a:t>
            </a:r>
            <a:endParaRPr lang="en-US" sz="2800" dirty="0" smtClean="0"/>
          </a:p>
          <a:p>
            <a:pPr marL="914400" lvl="1" indent="-457200"/>
            <a:r>
              <a:rPr lang="en-US" sz="2800" dirty="0" smtClean="0"/>
              <a:t>Personal </a:t>
            </a:r>
            <a:r>
              <a:rPr lang="en-US" sz="2800" dirty="0" smtClean="0"/>
              <a:t>(interactions with people or their work; infant)</a:t>
            </a:r>
            <a:endParaRPr lang="en-US" sz="2800" dirty="0" smtClean="0"/>
          </a:p>
          <a:p>
            <a:pPr marL="914400" lvl="1" indent="-457200"/>
            <a:r>
              <a:rPr lang="en-US" sz="2800" dirty="0" smtClean="0"/>
              <a:t>Metaphysical (intense musing on meaning; think about earth’s creation)</a:t>
            </a:r>
            <a:endParaRPr lang="en-US" sz="2800" dirty="0"/>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017142" y="3924300"/>
            <a:ext cx="2743200" cy="20574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8651" y="1181100"/>
            <a:ext cx="2641600" cy="1981200"/>
          </a:xfrm>
          <a:prstGeom prst="rect">
            <a:avLst/>
          </a:prstGeom>
        </p:spPr>
      </p:pic>
    </p:spTree>
    <p:extLst>
      <p:ext uri="{BB962C8B-B14F-4D97-AF65-F5344CB8AC3E}">
        <p14:creationId xmlns:p14="http://schemas.microsoft.com/office/powerpoint/2010/main" val="8562660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Religious Experiences</a:t>
            </a:r>
          </a:p>
        </p:txBody>
      </p:sp>
      <p:sp>
        <p:nvSpPr>
          <p:cNvPr id="7" name="Content Placeholder 6"/>
          <p:cNvSpPr>
            <a:spLocks noGrp="1"/>
          </p:cNvSpPr>
          <p:nvPr>
            <p:ph idx="1"/>
          </p:nvPr>
        </p:nvSpPr>
        <p:spPr>
          <a:xfrm>
            <a:off x="1028700" y="1676400"/>
            <a:ext cx="7200900" cy="4343400"/>
          </a:xfrm>
        </p:spPr>
        <p:txBody>
          <a:bodyPr>
            <a:normAutofit fontScale="92500"/>
          </a:bodyPr>
          <a:lstStyle/>
          <a:p>
            <a:pPr marL="57150" indent="0">
              <a:buNone/>
            </a:pPr>
            <a:r>
              <a:rPr lang="en-US" sz="3000" dirty="0" smtClean="0"/>
              <a:t>Peak-Experiences (Maslow)</a:t>
            </a:r>
            <a:endParaRPr lang="en-US" sz="3000" dirty="0"/>
          </a:p>
          <a:p>
            <a:pPr marL="514350" indent="-457200"/>
            <a:r>
              <a:rPr lang="en-US" sz="2800" dirty="0"/>
              <a:t>Brief moments of intense experience </a:t>
            </a:r>
          </a:p>
          <a:p>
            <a:pPr marL="514350" indent="-457200"/>
            <a:r>
              <a:rPr lang="en-US" sz="2800" dirty="0"/>
              <a:t>Involve </a:t>
            </a:r>
            <a:r>
              <a:rPr lang="en-US" sz="2800" dirty="0" smtClean="0"/>
              <a:t>intense </a:t>
            </a:r>
            <a:r>
              <a:rPr lang="en-US" sz="2800" dirty="0" smtClean="0"/>
              <a:t>joy</a:t>
            </a:r>
            <a:r>
              <a:rPr lang="en-US" sz="2800" dirty="0"/>
              <a:t>, wonder, appreciation</a:t>
            </a:r>
          </a:p>
          <a:p>
            <a:pPr marL="514350" indent="-457200"/>
            <a:r>
              <a:rPr lang="en-US" sz="2800" dirty="0" smtClean="0"/>
              <a:t>Experience </a:t>
            </a:r>
            <a:r>
              <a:rPr lang="en-US" sz="2800" dirty="0"/>
              <a:t>connection to larger spiritual reality</a:t>
            </a:r>
          </a:p>
          <a:p>
            <a:pPr marL="514350" indent="-457200"/>
            <a:r>
              <a:rPr lang="en-US" sz="2800" dirty="0"/>
              <a:t>Elements of peak-experiences could become almost permanent aspects of daily experience</a:t>
            </a:r>
          </a:p>
          <a:p>
            <a:pPr marL="514350" indent="-457200"/>
            <a:r>
              <a:rPr lang="en-US" sz="2800" dirty="0" err="1" smtClean="0"/>
              <a:t>Resacralization</a:t>
            </a:r>
            <a:r>
              <a:rPr lang="en-US" sz="2800" dirty="0" smtClean="0"/>
              <a:t>--restoring </a:t>
            </a:r>
            <a:r>
              <a:rPr lang="en-US" sz="2800" dirty="0"/>
              <a:t>sense of sacred to ordinary world</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51</a:t>
            </a:fld>
            <a:endParaRPr lang="en-US" dirty="0"/>
          </a:p>
        </p:txBody>
      </p:sp>
    </p:spTree>
    <p:extLst>
      <p:ext uri="{BB962C8B-B14F-4D97-AF65-F5344CB8AC3E}">
        <p14:creationId xmlns:p14="http://schemas.microsoft.com/office/powerpoint/2010/main" val="1043007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Religious Experiences</a:t>
            </a:r>
          </a:p>
        </p:txBody>
      </p:sp>
      <p:sp>
        <p:nvSpPr>
          <p:cNvPr id="7" name="Content Placeholder 6"/>
          <p:cNvSpPr>
            <a:spLocks noGrp="1"/>
          </p:cNvSpPr>
          <p:nvPr>
            <p:ph idx="1"/>
          </p:nvPr>
        </p:nvSpPr>
        <p:spPr/>
        <p:txBody>
          <a:bodyPr>
            <a:normAutofit/>
          </a:bodyPr>
          <a:lstStyle/>
          <a:p>
            <a:pPr marL="57150" indent="0">
              <a:buNone/>
            </a:pPr>
            <a:r>
              <a:rPr lang="en-US" sz="2800" dirty="0"/>
              <a:t>Conversion</a:t>
            </a:r>
          </a:p>
          <a:p>
            <a:pPr marL="514350" indent="-457200"/>
            <a:r>
              <a:rPr lang="en-US" sz="2800" dirty="0"/>
              <a:t>Occasionally, religious experiences lead to transformation </a:t>
            </a:r>
            <a:r>
              <a:rPr lang="en-US" sz="2800" dirty="0" smtClean="0"/>
              <a:t>(St. </a:t>
            </a:r>
            <a:r>
              <a:rPr lang="en-US" sz="2800" smtClean="0"/>
              <a:t>Francis of Assisi)</a:t>
            </a:r>
            <a:endParaRPr lang="en-US" sz="2800" dirty="0"/>
          </a:p>
          <a:p>
            <a:pPr marL="514350" indent="-457200"/>
            <a:r>
              <a:rPr lang="en-US" sz="2800" dirty="0"/>
              <a:t>Reorients person’s life in different direction </a:t>
            </a:r>
          </a:p>
          <a:p>
            <a:pPr marL="514350" indent="-457200"/>
            <a:r>
              <a:rPr lang="en-US" sz="2800" dirty="0"/>
              <a:t>Highly personal and almost impossible to induce</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52</a:t>
            </a:fld>
            <a:endParaRPr lang="en-US" dirty="0"/>
          </a:p>
        </p:txBody>
      </p:sp>
    </p:spTree>
    <p:extLst>
      <p:ext uri="{BB962C8B-B14F-4D97-AF65-F5344CB8AC3E}">
        <p14:creationId xmlns:p14="http://schemas.microsoft.com/office/powerpoint/2010/main" val="2943770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Contemplative Spirituality</a:t>
            </a:r>
          </a:p>
        </p:txBody>
      </p:sp>
      <p:sp>
        <p:nvSpPr>
          <p:cNvPr id="7" name="Content Placeholder 6"/>
          <p:cNvSpPr>
            <a:spLocks noGrp="1"/>
          </p:cNvSpPr>
          <p:nvPr>
            <p:ph idx="1"/>
          </p:nvPr>
        </p:nvSpPr>
        <p:spPr/>
        <p:txBody>
          <a:bodyPr>
            <a:normAutofit/>
          </a:bodyPr>
          <a:lstStyle/>
          <a:p>
            <a:pPr marL="57150" indent="0">
              <a:buNone/>
            </a:pPr>
            <a:r>
              <a:rPr lang="en-US" dirty="0"/>
              <a:t>Transpersonal Psychology</a:t>
            </a:r>
          </a:p>
          <a:p>
            <a:pPr marL="514350" indent="-457200"/>
            <a:r>
              <a:rPr lang="en-US" dirty="0"/>
              <a:t>Spiritual experiences deserve serious scientific attention</a:t>
            </a:r>
          </a:p>
          <a:p>
            <a:pPr marL="514350" indent="-457200"/>
            <a:r>
              <a:rPr lang="en-US" dirty="0"/>
              <a:t>Transpersonal psychotherapy aims at daily experience of </a:t>
            </a:r>
            <a:r>
              <a:rPr lang="en-US" dirty="0" smtClean="0"/>
              <a:t>liberation</a:t>
            </a:r>
            <a:r>
              <a:rPr lang="en-US" dirty="0"/>
              <a:t> </a:t>
            </a:r>
            <a:r>
              <a:rPr lang="en-US" dirty="0" smtClean="0"/>
              <a:t>or enlightenment</a:t>
            </a:r>
            <a:endParaRPr lang="en-US" dirty="0"/>
          </a:p>
          <a:p>
            <a:pPr marL="514350" indent="-457200"/>
            <a:r>
              <a:rPr lang="en-US" dirty="0"/>
              <a:t>Accepts </a:t>
            </a:r>
            <a:r>
              <a:rPr lang="en-US" dirty="0" smtClean="0"/>
              <a:t>first-person </a:t>
            </a:r>
            <a:r>
              <a:rPr lang="en-US" dirty="0"/>
              <a:t>narrative accounts of spiritual experiences</a:t>
            </a:r>
          </a:p>
          <a:p>
            <a:pPr marL="514350" indent="-457200"/>
            <a:endParaRPr lang="en-US" dirty="0"/>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dirty="0"/>
          </a:p>
        </p:txBody>
      </p:sp>
    </p:spTree>
    <p:extLst>
      <p:ext uri="{BB962C8B-B14F-4D97-AF65-F5344CB8AC3E}">
        <p14:creationId xmlns:p14="http://schemas.microsoft.com/office/powerpoint/2010/main" val="1284005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Contemplative Spirituality</a:t>
            </a:r>
          </a:p>
        </p:txBody>
      </p:sp>
      <p:sp>
        <p:nvSpPr>
          <p:cNvPr id="7" name="Content Placeholder 6"/>
          <p:cNvSpPr>
            <a:spLocks noGrp="1"/>
          </p:cNvSpPr>
          <p:nvPr>
            <p:ph idx="1"/>
          </p:nvPr>
        </p:nvSpPr>
        <p:spPr/>
        <p:txBody>
          <a:bodyPr>
            <a:normAutofit/>
          </a:bodyPr>
          <a:lstStyle/>
          <a:p>
            <a:pPr marL="57150" indent="0">
              <a:buNone/>
            </a:pPr>
            <a:r>
              <a:rPr lang="en-US" dirty="0"/>
              <a:t>Mysticism</a:t>
            </a:r>
          </a:p>
          <a:p>
            <a:pPr marL="514350" indent="-457200"/>
            <a:r>
              <a:rPr lang="en-US" dirty="0"/>
              <a:t>These experiences show reality different from </a:t>
            </a:r>
            <a:r>
              <a:rPr lang="en-US" dirty="0" smtClean="0"/>
              <a:t>everyday experience</a:t>
            </a:r>
            <a:endParaRPr lang="en-US" dirty="0"/>
          </a:p>
          <a:p>
            <a:pPr marL="514350" indent="-457200"/>
            <a:r>
              <a:rPr lang="en-US" dirty="0"/>
              <a:t>Experience is typically ineffable</a:t>
            </a:r>
          </a:p>
          <a:p>
            <a:pPr marL="514350" indent="-457200"/>
            <a:r>
              <a:rPr lang="en-US" dirty="0"/>
              <a:t>Involves sense that profound knowledge has been revealed</a:t>
            </a:r>
          </a:p>
          <a:p>
            <a:pPr marL="514350" indent="-457200"/>
            <a:r>
              <a:rPr lang="en-US" dirty="0" smtClean="0"/>
              <a:t>Experienced beyond </a:t>
            </a:r>
            <a:r>
              <a:rPr lang="en-US" dirty="0"/>
              <a:t>understanding of time and space</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dirty="0"/>
          </a:p>
        </p:txBody>
      </p:sp>
    </p:spTree>
    <p:extLst>
      <p:ext uri="{BB962C8B-B14F-4D97-AF65-F5344CB8AC3E}">
        <p14:creationId xmlns:p14="http://schemas.microsoft.com/office/powerpoint/2010/main" val="37205121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Contemplative Religious Traditions</a:t>
            </a:r>
          </a:p>
        </p:txBody>
      </p:sp>
      <p:sp>
        <p:nvSpPr>
          <p:cNvPr id="7" name="Content Placeholder 6"/>
          <p:cNvSpPr>
            <a:spLocks noGrp="1"/>
          </p:cNvSpPr>
          <p:nvPr>
            <p:ph idx="1"/>
          </p:nvPr>
        </p:nvSpPr>
        <p:spPr/>
        <p:txBody>
          <a:bodyPr>
            <a:normAutofit/>
          </a:bodyPr>
          <a:lstStyle/>
          <a:p>
            <a:pPr marL="57150" indent="0">
              <a:buNone/>
            </a:pPr>
            <a:r>
              <a:rPr lang="en-US" dirty="0"/>
              <a:t>Monastic Christianity</a:t>
            </a:r>
          </a:p>
          <a:p>
            <a:pPr marL="514350" indent="-457200"/>
            <a:r>
              <a:rPr lang="en-US" dirty="0"/>
              <a:t>Most easily recognized in Catholic monastic </a:t>
            </a:r>
            <a:r>
              <a:rPr lang="en-US" dirty="0" smtClean="0"/>
              <a:t>practices</a:t>
            </a:r>
          </a:p>
          <a:p>
            <a:pPr marL="514350" indent="-457200"/>
            <a:r>
              <a:rPr lang="en-US" dirty="0"/>
              <a:t>Centering prayer is alternative to </a:t>
            </a:r>
            <a:r>
              <a:rPr lang="en-US" dirty="0" smtClean="0"/>
              <a:t>MBCT</a:t>
            </a:r>
          </a:p>
          <a:p>
            <a:pPr marL="514350" indent="-457200"/>
            <a:endParaRPr lang="en-US" dirty="0"/>
          </a:p>
          <a:p>
            <a:endParaRPr lang="en-US" sz="3600" dirty="0"/>
          </a:p>
          <a:p>
            <a:pPr marL="914400" lvl="1" indent="-457200"/>
            <a:endParaRPr lang="en-US" dirty="0"/>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dirty="0"/>
          </a:p>
        </p:txBody>
      </p:sp>
    </p:spTree>
    <p:extLst>
      <p:ext uri="{BB962C8B-B14F-4D97-AF65-F5344CB8AC3E}">
        <p14:creationId xmlns:p14="http://schemas.microsoft.com/office/powerpoint/2010/main" val="10232627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Contemplative Religious Traditions</a:t>
            </a:r>
          </a:p>
        </p:txBody>
      </p:sp>
      <p:sp>
        <p:nvSpPr>
          <p:cNvPr id="7" name="Content Placeholder 6"/>
          <p:cNvSpPr>
            <a:spLocks noGrp="1"/>
          </p:cNvSpPr>
          <p:nvPr>
            <p:ph idx="1"/>
          </p:nvPr>
        </p:nvSpPr>
        <p:spPr/>
        <p:txBody>
          <a:bodyPr>
            <a:normAutofit/>
          </a:bodyPr>
          <a:lstStyle/>
          <a:p>
            <a:pPr marL="57150" indent="0">
              <a:buNone/>
            </a:pPr>
            <a:r>
              <a:rPr lang="en-US" dirty="0"/>
              <a:t>Kabbalah</a:t>
            </a:r>
          </a:p>
          <a:p>
            <a:pPr marL="514350" indent="-457200"/>
            <a:r>
              <a:rPr lang="en-US" dirty="0"/>
              <a:t>Mystical tradition of Judaism</a:t>
            </a:r>
          </a:p>
          <a:p>
            <a:pPr marL="514350" indent="-457200"/>
            <a:r>
              <a:rPr lang="en-US" dirty="0"/>
              <a:t>Has insights concerning human personality and personal </a:t>
            </a:r>
            <a:r>
              <a:rPr lang="en-US" dirty="0" smtClean="0"/>
              <a:t>growth</a:t>
            </a:r>
          </a:p>
          <a:p>
            <a:pPr marL="514350" indent="-457200"/>
            <a:r>
              <a:rPr lang="en-US" dirty="0" smtClean="0"/>
              <a:t>Connected </a:t>
            </a:r>
            <a:r>
              <a:rPr lang="en-US" dirty="0"/>
              <a:t>the Kabbalah to meditation and transcendent experience</a:t>
            </a:r>
          </a:p>
          <a:p>
            <a:pPr marL="914400" lvl="1" indent="-457200"/>
            <a:endParaRPr lang="en-US" dirty="0"/>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dirty="0"/>
          </a:p>
        </p:txBody>
      </p:sp>
    </p:spTree>
    <p:extLst>
      <p:ext uri="{BB962C8B-B14F-4D97-AF65-F5344CB8AC3E}">
        <p14:creationId xmlns:p14="http://schemas.microsoft.com/office/powerpoint/2010/main" val="34065068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Contemplative Religious Traditions</a:t>
            </a:r>
          </a:p>
        </p:txBody>
      </p:sp>
      <p:sp>
        <p:nvSpPr>
          <p:cNvPr id="7" name="Content Placeholder 6"/>
          <p:cNvSpPr>
            <a:spLocks noGrp="1"/>
          </p:cNvSpPr>
          <p:nvPr>
            <p:ph idx="1"/>
          </p:nvPr>
        </p:nvSpPr>
        <p:spPr/>
        <p:txBody>
          <a:bodyPr>
            <a:normAutofit/>
          </a:bodyPr>
          <a:lstStyle/>
          <a:p>
            <a:pPr marL="57150" indent="0">
              <a:buNone/>
            </a:pPr>
            <a:r>
              <a:rPr lang="en-US" dirty="0"/>
              <a:t>Buddhism</a:t>
            </a:r>
          </a:p>
          <a:p>
            <a:pPr marL="514350" indent="-457200"/>
            <a:r>
              <a:rPr lang="en-US" dirty="0"/>
              <a:t>C</a:t>
            </a:r>
            <a:r>
              <a:rPr lang="en-US" dirty="0" smtClean="0"/>
              <a:t>onsiders </a:t>
            </a:r>
            <a:r>
              <a:rPr lang="en-US" dirty="0"/>
              <a:t>change as irrefutable truth of human existence</a:t>
            </a:r>
          </a:p>
          <a:p>
            <a:pPr marL="514350" indent="-457200"/>
            <a:r>
              <a:rPr lang="en-US" dirty="0"/>
              <a:t>D</a:t>
            </a:r>
            <a:r>
              <a:rPr lang="en-US" dirty="0" smtClean="0"/>
              <a:t>espite </a:t>
            </a:r>
            <a:r>
              <a:rPr lang="en-US" dirty="0"/>
              <a:t>this, we crave </a:t>
            </a:r>
            <a:r>
              <a:rPr lang="en-US" dirty="0" smtClean="0"/>
              <a:t>stability </a:t>
            </a:r>
            <a:r>
              <a:rPr lang="en-US" dirty="0"/>
              <a:t>and complete end to worry</a:t>
            </a:r>
          </a:p>
          <a:p>
            <a:pPr marL="514350" indent="-457200"/>
            <a:r>
              <a:rPr lang="en-US" dirty="0"/>
              <a:t>This is the cause of unhappiness, Buddhism asserts</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dirty="0"/>
          </a:p>
        </p:txBody>
      </p:sp>
    </p:spTree>
    <p:extLst>
      <p:ext uri="{BB962C8B-B14F-4D97-AF65-F5344CB8AC3E}">
        <p14:creationId xmlns:p14="http://schemas.microsoft.com/office/powerpoint/2010/main" val="39276394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Contemplative Religious Traditions</a:t>
            </a:r>
          </a:p>
        </p:txBody>
      </p:sp>
      <p:sp>
        <p:nvSpPr>
          <p:cNvPr id="7" name="Content Placeholder 6"/>
          <p:cNvSpPr>
            <a:spLocks noGrp="1"/>
          </p:cNvSpPr>
          <p:nvPr>
            <p:ph idx="1"/>
          </p:nvPr>
        </p:nvSpPr>
        <p:spPr/>
        <p:txBody>
          <a:bodyPr>
            <a:normAutofit/>
          </a:bodyPr>
          <a:lstStyle/>
          <a:p>
            <a:pPr marL="57150" indent="0">
              <a:buNone/>
            </a:pPr>
            <a:r>
              <a:rPr lang="en-US" dirty="0" smtClean="0"/>
              <a:t>Buddhism: Nirvana </a:t>
            </a:r>
            <a:r>
              <a:rPr lang="en-US" dirty="0"/>
              <a:t>and </a:t>
            </a:r>
            <a:r>
              <a:rPr lang="en-US" dirty="0" smtClean="0"/>
              <a:t>Enlightenment</a:t>
            </a:r>
            <a:endParaRPr lang="en-US" dirty="0"/>
          </a:p>
          <a:p>
            <a:pPr marL="514350" indent="-457200"/>
            <a:r>
              <a:rPr lang="en-US" dirty="0"/>
              <a:t>Happiness can be found in meditative practice</a:t>
            </a:r>
          </a:p>
          <a:p>
            <a:pPr marL="514350" indent="-457200"/>
            <a:r>
              <a:rPr lang="en-US" dirty="0"/>
              <a:t>Nirvana translates to </a:t>
            </a:r>
            <a:r>
              <a:rPr lang="en-US" dirty="0" smtClean="0"/>
              <a:t>“extinction </a:t>
            </a:r>
            <a:r>
              <a:rPr lang="en-US" dirty="0"/>
              <a:t>of thirst”</a:t>
            </a:r>
          </a:p>
          <a:p>
            <a:pPr marL="514350" indent="-457200"/>
            <a:r>
              <a:rPr lang="en-US" dirty="0"/>
              <a:t>To realize Nirvana is to be released from all needs and desires </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dirty="0"/>
          </a:p>
        </p:txBody>
      </p:sp>
    </p:spTree>
    <p:extLst>
      <p:ext uri="{BB962C8B-B14F-4D97-AF65-F5344CB8AC3E}">
        <p14:creationId xmlns:p14="http://schemas.microsoft.com/office/powerpoint/2010/main" val="2594196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Contemplative Religious Traditions</a:t>
            </a:r>
          </a:p>
        </p:txBody>
      </p:sp>
      <p:sp>
        <p:nvSpPr>
          <p:cNvPr id="7" name="Content Placeholder 6"/>
          <p:cNvSpPr>
            <a:spLocks noGrp="1"/>
          </p:cNvSpPr>
          <p:nvPr>
            <p:ph idx="1"/>
          </p:nvPr>
        </p:nvSpPr>
        <p:spPr/>
        <p:txBody>
          <a:bodyPr>
            <a:normAutofit/>
          </a:bodyPr>
          <a:lstStyle/>
          <a:p>
            <a:pPr marL="57150" indent="0">
              <a:buNone/>
            </a:pPr>
            <a:r>
              <a:rPr lang="en-US" dirty="0" smtClean="0"/>
              <a:t>Meditation </a:t>
            </a:r>
            <a:r>
              <a:rPr lang="en-US" dirty="0"/>
              <a:t>in Spiritual Traditions</a:t>
            </a:r>
          </a:p>
          <a:p>
            <a:r>
              <a:rPr lang="en-US" dirty="0" smtClean="0"/>
              <a:t>Two </a:t>
            </a:r>
            <a:r>
              <a:rPr lang="en-US" dirty="0"/>
              <a:t>basic </a:t>
            </a:r>
            <a:r>
              <a:rPr lang="en-US" dirty="0" smtClean="0"/>
              <a:t>styles </a:t>
            </a:r>
            <a:endParaRPr lang="en-US" dirty="0"/>
          </a:p>
          <a:p>
            <a:pPr lvl="1"/>
            <a:r>
              <a:rPr lang="en-US" dirty="0"/>
              <a:t>Vipassana</a:t>
            </a:r>
            <a:r>
              <a:rPr lang="en-US" i="1" dirty="0"/>
              <a:t> </a:t>
            </a:r>
            <a:r>
              <a:rPr lang="en-US" dirty="0"/>
              <a:t>or insight meditation </a:t>
            </a:r>
          </a:p>
          <a:p>
            <a:pPr lvl="1"/>
            <a:r>
              <a:rPr lang="en-US" dirty="0"/>
              <a:t>Concentration meditation </a:t>
            </a:r>
          </a:p>
          <a:p>
            <a:pPr marL="514350" indent="-457200"/>
            <a:endParaRPr lang="en-US" dirty="0"/>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dirty="0"/>
          </a:p>
        </p:txBody>
      </p:sp>
    </p:spTree>
    <p:extLst>
      <p:ext uri="{BB962C8B-B14F-4D97-AF65-F5344CB8AC3E}">
        <p14:creationId xmlns:p14="http://schemas.microsoft.com/office/powerpoint/2010/main" val="1794072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28700" y="762000"/>
            <a:ext cx="7353300" cy="838200"/>
          </a:xfrm>
        </p:spPr>
        <p:txBody>
          <a:bodyPr>
            <a:normAutofit/>
          </a:bodyPr>
          <a:lstStyle/>
          <a:p>
            <a:r>
              <a:rPr lang="en-US" sz="4000" dirty="0" smtClean="0"/>
              <a:t>A Sense of Meaning and Purpose</a:t>
            </a:r>
            <a:endParaRPr lang="en-US" sz="4000" dirty="0"/>
          </a:p>
        </p:txBody>
      </p:sp>
      <p:sp>
        <p:nvSpPr>
          <p:cNvPr id="7" name="Content Placeholder 6"/>
          <p:cNvSpPr>
            <a:spLocks noGrp="1"/>
          </p:cNvSpPr>
          <p:nvPr>
            <p:ph idx="1"/>
          </p:nvPr>
        </p:nvSpPr>
        <p:spPr>
          <a:xfrm>
            <a:off x="1028700" y="1447800"/>
            <a:ext cx="7581900" cy="5005586"/>
          </a:xfrm>
        </p:spPr>
        <p:txBody>
          <a:bodyPr>
            <a:noAutofit/>
          </a:bodyPr>
          <a:lstStyle/>
          <a:p>
            <a:pPr marL="57150" indent="0">
              <a:buNone/>
            </a:pPr>
            <a:r>
              <a:rPr lang="en-US" sz="2800" dirty="0" smtClean="0"/>
              <a:t>Religion and Health</a:t>
            </a:r>
          </a:p>
          <a:p>
            <a:pPr marL="514350" indent="-457200"/>
            <a:r>
              <a:rPr lang="en-US" sz="2400" dirty="0" smtClean="0"/>
              <a:t>Greater religiousness—fewer illness, lower rates for cancer and heart attacks, recover more quickly from illness/surgery, greater tolerance for pain</a:t>
            </a:r>
          </a:p>
          <a:p>
            <a:pPr marL="514350" indent="-457200"/>
            <a:r>
              <a:rPr lang="en-US" sz="2400" dirty="0" smtClean="0"/>
              <a:t>Why? Lower BP, better immune functioning, reduced stress and worry; “learned hardiness”</a:t>
            </a:r>
          </a:p>
          <a:p>
            <a:pPr marL="514350" indent="-457200"/>
            <a:r>
              <a:rPr lang="en-US" sz="2400" dirty="0" smtClean="0"/>
              <a:t>Most important predictor of improved health status: ability of religion to provide a sense of meaning and purpose or sense of coherence</a:t>
            </a:r>
          </a:p>
          <a:p>
            <a:pPr marL="514350" indent="-457200"/>
            <a:r>
              <a:rPr lang="en-US" sz="2400" dirty="0" smtClean="0"/>
              <a:t>Results stronger for women and for active participation</a:t>
            </a:r>
            <a:endParaRPr lang="en-US" sz="2400" dirty="0" smtClean="0"/>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dirty="0"/>
          </a:p>
        </p:txBody>
      </p:sp>
    </p:spTree>
    <p:extLst>
      <p:ext uri="{BB962C8B-B14F-4D97-AF65-F5344CB8AC3E}">
        <p14:creationId xmlns:p14="http://schemas.microsoft.com/office/powerpoint/2010/main" val="2678028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Mysticism and the Brain</a:t>
            </a:r>
          </a:p>
        </p:txBody>
      </p:sp>
      <p:sp>
        <p:nvSpPr>
          <p:cNvPr id="7" name="Content Placeholder 6"/>
          <p:cNvSpPr>
            <a:spLocks noGrp="1"/>
          </p:cNvSpPr>
          <p:nvPr>
            <p:ph idx="1"/>
          </p:nvPr>
        </p:nvSpPr>
        <p:spPr/>
        <p:txBody>
          <a:bodyPr>
            <a:normAutofit/>
          </a:bodyPr>
          <a:lstStyle/>
          <a:p>
            <a:pPr marL="57150" indent="0">
              <a:buNone/>
            </a:pPr>
            <a:r>
              <a:rPr lang="en-US" dirty="0"/>
              <a:t>Neurotheology</a:t>
            </a:r>
          </a:p>
          <a:p>
            <a:pPr marL="514350" indent="-457200"/>
            <a:r>
              <a:rPr lang="en-US" dirty="0"/>
              <a:t>Brain activity in Tibetan Buddhist monks </a:t>
            </a:r>
            <a:r>
              <a:rPr lang="en-US" dirty="0" smtClean="0"/>
              <a:t>was </a:t>
            </a:r>
            <a:r>
              <a:rPr lang="en-US" dirty="0"/>
              <a:t>recorded during meditation</a:t>
            </a:r>
          </a:p>
          <a:p>
            <a:pPr marL="514350" indent="-457200"/>
            <a:r>
              <a:rPr lang="en-US" dirty="0"/>
              <a:t>Found recognizable patterns of brain </a:t>
            </a:r>
            <a:r>
              <a:rPr lang="en-US" dirty="0" smtClean="0"/>
              <a:t>activity</a:t>
            </a:r>
            <a:endParaRPr lang="en-US" dirty="0"/>
          </a:p>
          <a:p>
            <a:pPr marL="514350" indent="-457200"/>
            <a:r>
              <a:rPr lang="en-US" dirty="0"/>
              <a:t>Among people tested, a Tibetan monk had the most intense shift toward the brain pattern </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60</a:t>
            </a:fld>
            <a:endParaRPr lang="en-US" dirty="0"/>
          </a:p>
        </p:txBody>
      </p:sp>
    </p:spTree>
    <p:extLst>
      <p:ext uri="{BB962C8B-B14F-4D97-AF65-F5344CB8AC3E}">
        <p14:creationId xmlns:p14="http://schemas.microsoft.com/office/powerpoint/2010/main" val="29779695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Mysticism and the Brain</a:t>
            </a:r>
          </a:p>
        </p:txBody>
      </p:sp>
      <p:sp>
        <p:nvSpPr>
          <p:cNvPr id="7" name="Content Placeholder 6"/>
          <p:cNvSpPr>
            <a:spLocks noGrp="1"/>
          </p:cNvSpPr>
          <p:nvPr>
            <p:ph idx="1"/>
          </p:nvPr>
        </p:nvSpPr>
        <p:spPr/>
        <p:txBody>
          <a:bodyPr>
            <a:normAutofit/>
          </a:bodyPr>
          <a:lstStyle/>
          <a:p>
            <a:pPr marL="57150" indent="0">
              <a:buNone/>
            </a:pPr>
            <a:r>
              <a:rPr lang="en-US" dirty="0" smtClean="0"/>
              <a:t>An Unusual </a:t>
            </a:r>
            <a:r>
              <a:rPr lang="en-US" dirty="0"/>
              <a:t>Route to Transcendent Experiences</a:t>
            </a:r>
          </a:p>
          <a:p>
            <a:r>
              <a:rPr lang="en-US" dirty="0"/>
              <a:t>Jill Bolte Taylor suffered a stroke that affected left hemisphere of her brain</a:t>
            </a:r>
          </a:p>
          <a:p>
            <a:r>
              <a:rPr lang="en-US" dirty="0" smtClean="0"/>
              <a:t>Left hemisphere </a:t>
            </a:r>
            <a:r>
              <a:rPr lang="en-US" dirty="0"/>
              <a:t>functions of rationality, analysis, and language were silenced</a:t>
            </a:r>
          </a:p>
          <a:p>
            <a:r>
              <a:rPr lang="en-US" dirty="0"/>
              <a:t>“I felt a sense of euphoria as I lost the boundaries of my </a:t>
            </a:r>
            <a:r>
              <a:rPr lang="en-US" dirty="0" smtClean="0"/>
              <a:t>body,” </a:t>
            </a:r>
            <a:r>
              <a:rPr lang="en-US" dirty="0"/>
              <a:t>she said</a:t>
            </a:r>
          </a:p>
          <a:p>
            <a:pPr marL="914400" lvl="1" indent="-457200"/>
            <a:endParaRPr lang="en-US" dirty="0"/>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dirty="0"/>
          </a:p>
        </p:txBody>
      </p:sp>
    </p:spTree>
    <p:extLst>
      <p:ext uri="{BB962C8B-B14F-4D97-AF65-F5344CB8AC3E}">
        <p14:creationId xmlns:p14="http://schemas.microsoft.com/office/powerpoint/2010/main" val="31891192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Mysticism and the Brain</a:t>
            </a:r>
          </a:p>
        </p:txBody>
      </p:sp>
      <p:sp>
        <p:nvSpPr>
          <p:cNvPr id="7" name="Content Placeholder 6"/>
          <p:cNvSpPr>
            <a:spLocks noGrp="1"/>
          </p:cNvSpPr>
          <p:nvPr>
            <p:ph idx="1"/>
          </p:nvPr>
        </p:nvSpPr>
        <p:spPr/>
        <p:txBody>
          <a:bodyPr>
            <a:normAutofit/>
          </a:bodyPr>
          <a:lstStyle/>
          <a:p>
            <a:pPr marL="57150" indent="0">
              <a:buNone/>
            </a:pPr>
            <a:r>
              <a:rPr lang="en-US" dirty="0"/>
              <a:t>Entheogens and Religious Experiences</a:t>
            </a:r>
          </a:p>
          <a:p>
            <a:pPr marL="514350" indent="-457200"/>
            <a:r>
              <a:rPr lang="en-US" dirty="0"/>
              <a:t>Substances used to foster religious experiences are called entheogens </a:t>
            </a:r>
          </a:p>
          <a:p>
            <a:pPr marL="514350" indent="-457200"/>
            <a:r>
              <a:rPr lang="en-US" dirty="0"/>
              <a:t>Certain drugs induced these </a:t>
            </a:r>
            <a:r>
              <a:rPr lang="en-US" dirty="0" smtClean="0"/>
              <a:t>experiences</a:t>
            </a:r>
          </a:p>
          <a:p>
            <a:pPr marL="514350" indent="-457200"/>
            <a:r>
              <a:rPr lang="en-US" dirty="0" smtClean="0"/>
              <a:t>Mind-altering </a:t>
            </a:r>
            <a:r>
              <a:rPr lang="en-US" dirty="0"/>
              <a:t>drugs</a:t>
            </a:r>
            <a:r>
              <a:rPr lang="en-US" sz="3600" dirty="0"/>
              <a:t> </a:t>
            </a:r>
            <a:r>
              <a:rPr lang="en-US" dirty="0"/>
              <a:t>offer intriguing research opportunity </a:t>
            </a:r>
            <a:endParaRPr lang="en-US" sz="3600" dirty="0"/>
          </a:p>
          <a:p>
            <a:pPr marL="914400" lvl="1" indent="-457200"/>
            <a:endParaRPr lang="en-US" dirty="0"/>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dirty="0"/>
          </a:p>
        </p:txBody>
      </p:sp>
    </p:spTree>
    <p:extLst>
      <p:ext uri="{BB962C8B-B14F-4D97-AF65-F5344CB8AC3E}">
        <p14:creationId xmlns:p14="http://schemas.microsoft.com/office/powerpoint/2010/main" val="41983071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Psychological Theories of Religious </a:t>
            </a:r>
            <a:r>
              <a:rPr lang="en-US" dirty="0" smtClean="0"/>
              <a:t>Maturity</a:t>
            </a:r>
            <a:endParaRPr lang="en-US" dirty="0"/>
          </a:p>
        </p:txBody>
      </p:sp>
      <p:sp>
        <p:nvSpPr>
          <p:cNvPr id="7" name="Content Placeholder 6"/>
          <p:cNvSpPr>
            <a:spLocks noGrp="1"/>
          </p:cNvSpPr>
          <p:nvPr>
            <p:ph idx="1"/>
          </p:nvPr>
        </p:nvSpPr>
        <p:spPr/>
        <p:txBody>
          <a:bodyPr>
            <a:normAutofit/>
          </a:bodyPr>
          <a:lstStyle/>
          <a:p>
            <a:pPr marL="57150" indent="0">
              <a:buNone/>
            </a:pPr>
            <a:r>
              <a:rPr lang="en-US" dirty="0"/>
              <a:t>Intrinsic and Extrinsic Religiousness</a:t>
            </a:r>
          </a:p>
          <a:p>
            <a:pPr marL="514350" indent="-457200"/>
            <a:r>
              <a:rPr lang="en-US" dirty="0"/>
              <a:t>Extrinsic </a:t>
            </a:r>
            <a:r>
              <a:rPr lang="en-US" dirty="0" smtClean="0"/>
              <a:t>religiosity </a:t>
            </a:r>
          </a:p>
          <a:p>
            <a:pPr marL="514350" indent="-457200"/>
            <a:r>
              <a:rPr lang="en-US" dirty="0" smtClean="0"/>
              <a:t>Intrinsic religiosity</a:t>
            </a:r>
            <a:endParaRPr lang="en-US" dirty="0"/>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dirty="0"/>
          </a:p>
        </p:txBody>
      </p:sp>
    </p:spTree>
    <p:extLst>
      <p:ext uri="{BB962C8B-B14F-4D97-AF65-F5344CB8AC3E}">
        <p14:creationId xmlns:p14="http://schemas.microsoft.com/office/powerpoint/2010/main" val="1970581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Psychological Theories of Religious </a:t>
            </a:r>
            <a:r>
              <a:rPr lang="en-US" dirty="0" smtClean="0"/>
              <a:t>Maturity</a:t>
            </a:r>
            <a:endParaRPr lang="en-US" dirty="0"/>
          </a:p>
        </p:txBody>
      </p:sp>
      <p:sp>
        <p:nvSpPr>
          <p:cNvPr id="7" name="Content Placeholder 6"/>
          <p:cNvSpPr>
            <a:spLocks noGrp="1"/>
          </p:cNvSpPr>
          <p:nvPr>
            <p:ph idx="1"/>
          </p:nvPr>
        </p:nvSpPr>
        <p:spPr/>
        <p:txBody>
          <a:bodyPr>
            <a:normAutofit/>
          </a:bodyPr>
          <a:lstStyle/>
          <a:p>
            <a:pPr marL="57150" indent="0">
              <a:buNone/>
            </a:pPr>
            <a:r>
              <a:rPr lang="en-US" dirty="0"/>
              <a:t>Stages of Religious Cognition</a:t>
            </a:r>
          </a:p>
          <a:p>
            <a:pPr marL="514350" indent="-457200"/>
            <a:r>
              <a:rPr lang="en-US" dirty="0"/>
              <a:t>Fowler’s </a:t>
            </a:r>
            <a:r>
              <a:rPr lang="en-US" dirty="0" smtClean="0"/>
              <a:t>six </a:t>
            </a:r>
            <a:r>
              <a:rPr lang="en-US" dirty="0"/>
              <a:t>stages move from simple to complex notions of faith</a:t>
            </a:r>
          </a:p>
          <a:p>
            <a:pPr marL="514350" indent="-457200"/>
            <a:r>
              <a:rPr lang="en-US" dirty="0"/>
              <a:t>Stage transitions allow believers to see contradictions of their faith</a:t>
            </a:r>
          </a:p>
          <a:p>
            <a:pPr marL="514350" indent="-457200"/>
            <a:r>
              <a:rPr lang="en-US" dirty="0"/>
              <a:t>The last </a:t>
            </a:r>
            <a:r>
              <a:rPr lang="en-US" dirty="0" smtClean="0"/>
              <a:t>stage </a:t>
            </a:r>
            <a:r>
              <a:rPr lang="en-US" dirty="0"/>
              <a:t>is universalizing faith</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dirty="0"/>
          </a:p>
        </p:txBody>
      </p:sp>
    </p:spTree>
    <p:extLst>
      <p:ext uri="{BB962C8B-B14F-4D97-AF65-F5344CB8AC3E}">
        <p14:creationId xmlns:p14="http://schemas.microsoft.com/office/powerpoint/2010/main" val="9831380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Psychological Theories of Religious </a:t>
            </a:r>
            <a:r>
              <a:rPr lang="en-US" dirty="0" smtClean="0"/>
              <a:t>Maturity</a:t>
            </a:r>
            <a:endParaRPr lang="en-US" dirty="0"/>
          </a:p>
        </p:txBody>
      </p:sp>
      <p:sp>
        <p:nvSpPr>
          <p:cNvPr id="7" name="Content Placeholder 6"/>
          <p:cNvSpPr>
            <a:spLocks noGrp="1"/>
          </p:cNvSpPr>
          <p:nvPr>
            <p:ph idx="1"/>
          </p:nvPr>
        </p:nvSpPr>
        <p:spPr/>
        <p:txBody>
          <a:bodyPr>
            <a:normAutofit/>
          </a:bodyPr>
          <a:lstStyle/>
          <a:p>
            <a:pPr marL="57150" indent="0">
              <a:buNone/>
            </a:pPr>
            <a:r>
              <a:rPr lang="en-US" dirty="0"/>
              <a:t>Psychodynamic Perspectives on Religion</a:t>
            </a:r>
          </a:p>
          <a:p>
            <a:pPr marL="514350" indent="-457200"/>
            <a:r>
              <a:rPr lang="en-US" dirty="0"/>
              <a:t>E</a:t>
            </a:r>
            <a:r>
              <a:rPr lang="en-US" dirty="0" smtClean="0"/>
              <a:t>xplain </a:t>
            </a:r>
            <a:r>
              <a:rPr lang="en-US" dirty="0"/>
              <a:t>processes of creating mature spirituality </a:t>
            </a:r>
          </a:p>
          <a:p>
            <a:pPr marL="514350" indent="-457200"/>
            <a:r>
              <a:rPr lang="en-US" dirty="0"/>
              <a:t>H</a:t>
            </a:r>
            <a:r>
              <a:rPr lang="en-US" dirty="0" smtClean="0"/>
              <a:t>ealthy </a:t>
            </a:r>
            <a:r>
              <a:rPr lang="en-US" dirty="0"/>
              <a:t>and unhealthy religiousness can be distinguished by one’s relationship to unconscious</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dirty="0"/>
          </a:p>
        </p:txBody>
      </p:sp>
    </p:spTree>
    <p:extLst>
      <p:ext uri="{BB962C8B-B14F-4D97-AF65-F5344CB8AC3E}">
        <p14:creationId xmlns:p14="http://schemas.microsoft.com/office/powerpoint/2010/main" val="26598776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Psychological Theories of Religious </a:t>
            </a:r>
            <a:r>
              <a:rPr lang="en-US" dirty="0" smtClean="0"/>
              <a:t>Maturity</a:t>
            </a:r>
            <a:endParaRPr lang="en-US" dirty="0"/>
          </a:p>
        </p:txBody>
      </p:sp>
      <p:sp>
        <p:nvSpPr>
          <p:cNvPr id="7" name="Content Placeholder 6"/>
          <p:cNvSpPr>
            <a:spLocks noGrp="1"/>
          </p:cNvSpPr>
          <p:nvPr>
            <p:ph idx="1"/>
          </p:nvPr>
        </p:nvSpPr>
        <p:spPr/>
        <p:txBody>
          <a:bodyPr>
            <a:normAutofit/>
          </a:bodyPr>
          <a:lstStyle/>
          <a:p>
            <a:pPr marL="57150" indent="0">
              <a:buNone/>
            </a:pPr>
            <a:r>
              <a:rPr lang="en-US" dirty="0"/>
              <a:t>Psychodynamic Perspectives on </a:t>
            </a:r>
            <a:r>
              <a:rPr lang="en-US" dirty="0" smtClean="0"/>
              <a:t>Religion: Carl </a:t>
            </a:r>
            <a:r>
              <a:rPr lang="en-US" dirty="0"/>
              <a:t>Jung on </a:t>
            </a:r>
            <a:r>
              <a:rPr lang="en-US" dirty="0" smtClean="0"/>
              <a:t>Religion </a:t>
            </a:r>
            <a:r>
              <a:rPr lang="en-US" dirty="0"/>
              <a:t>and </a:t>
            </a:r>
            <a:r>
              <a:rPr lang="en-US" dirty="0" smtClean="0"/>
              <a:t>Spirituality </a:t>
            </a:r>
            <a:endParaRPr lang="en-US" dirty="0"/>
          </a:p>
          <a:p>
            <a:r>
              <a:rPr lang="en-US" dirty="0"/>
              <a:t>Spirituality is rooted in need to connect with something larger</a:t>
            </a:r>
          </a:p>
          <a:p>
            <a:r>
              <a:rPr lang="en-US" dirty="0"/>
              <a:t>W</a:t>
            </a:r>
            <a:r>
              <a:rPr lang="en-US" dirty="0" smtClean="0"/>
              <a:t>e </a:t>
            </a:r>
            <a:r>
              <a:rPr lang="en-US" dirty="0"/>
              <a:t>must increase awareness of specific archetypes in collective unconscious</a:t>
            </a:r>
          </a:p>
          <a:p>
            <a:r>
              <a:rPr lang="en-US" dirty="0"/>
              <a:t>M</a:t>
            </a:r>
            <a:r>
              <a:rPr lang="en-US" dirty="0" smtClean="0"/>
              <a:t>eaningful </a:t>
            </a:r>
            <a:r>
              <a:rPr lang="en-US" dirty="0"/>
              <a:t>way to express understanding is through images, symbols, or rituals</a:t>
            </a:r>
            <a:endParaRPr lang="en-US" sz="3600" dirty="0"/>
          </a:p>
          <a:p>
            <a:pPr marL="1314450" lvl="2" indent="-457200"/>
            <a:endParaRPr lang="en-US" dirty="0"/>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dirty="0"/>
          </a:p>
        </p:txBody>
      </p:sp>
    </p:spTree>
    <p:extLst>
      <p:ext uri="{BB962C8B-B14F-4D97-AF65-F5344CB8AC3E}">
        <p14:creationId xmlns:p14="http://schemas.microsoft.com/office/powerpoint/2010/main" val="9045296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Psychological Theories of Religious </a:t>
            </a:r>
            <a:r>
              <a:rPr lang="en-US" dirty="0" smtClean="0"/>
              <a:t>Maturity</a:t>
            </a:r>
            <a:endParaRPr lang="en-US" dirty="0"/>
          </a:p>
        </p:txBody>
      </p:sp>
      <p:sp>
        <p:nvSpPr>
          <p:cNvPr id="7" name="Content Placeholder 6"/>
          <p:cNvSpPr>
            <a:spLocks noGrp="1"/>
          </p:cNvSpPr>
          <p:nvPr>
            <p:ph idx="1"/>
          </p:nvPr>
        </p:nvSpPr>
        <p:spPr/>
        <p:txBody>
          <a:bodyPr>
            <a:normAutofit/>
          </a:bodyPr>
          <a:lstStyle/>
          <a:p>
            <a:pPr marL="57150" indent="0">
              <a:buNone/>
            </a:pPr>
            <a:r>
              <a:rPr lang="en-US" dirty="0"/>
              <a:t>Perspectives on Morality and Ethics</a:t>
            </a:r>
          </a:p>
          <a:p>
            <a:pPr marL="514350" indent="-457200"/>
            <a:r>
              <a:rPr lang="en-US" dirty="0"/>
              <a:t>Moral behavior depended on strong ego to control innate forces </a:t>
            </a:r>
          </a:p>
          <a:p>
            <a:pPr marL="514350" indent="-457200"/>
            <a:r>
              <a:rPr lang="en-US" dirty="0"/>
              <a:t>P</a:t>
            </a:r>
            <a:r>
              <a:rPr lang="en-US" dirty="0" smtClean="0"/>
              <a:t>hysiological </a:t>
            </a:r>
            <a:r>
              <a:rPr lang="en-US" dirty="0"/>
              <a:t>and cognitive factors combine to influence moral behavior</a:t>
            </a:r>
          </a:p>
          <a:p>
            <a:pPr marL="514350" indent="-457200"/>
            <a:r>
              <a:rPr lang="en-US" dirty="0"/>
              <a:t>P</a:t>
            </a:r>
            <a:r>
              <a:rPr lang="en-US" dirty="0" smtClean="0"/>
              <a:t>eople </a:t>
            </a:r>
            <a:r>
              <a:rPr lang="en-US" dirty="0"/>
              <a:t>had better morality when around clean environments </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dirty="0"/>
          </a:p>
        </p:txBody>
      </p:sp>
    </p:spTree>
    <p:extLst>
      <p:ext uri="{BB962C8B-B14F-4D97-AF65-F5344CB8AC3E}">
        <p14:creationId xmlns:p14="http://schemas.microsoft.com/office/powerpoint/2010/main" val="4291532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28700" y="762000"/>
            <a:ext cx="7353300" cy="838200"/>
          </a:xfrm>
        </p:spPr>
        <p:txBody>
          <a:bodyPr>
            <a:normAutofit/>
          </a:bodyPr>
          <a:lstStyle/>
          <a:p>
            <a:r>
              <a:rPr lang="en-US" sz="4000" dirty="0" smtClean="0"/>
              <a:t>A Sense of Meaning and Purpose</a:t>
            </a:r>
            <a:endParaRPr lang="en-US" sz="4000" dirty="0"/>
          </a:p>
        </p:txBody>
      </p:sp>
      <p:sp>
        <p:nvSpPr>
          <p:cNvPr id="7" name="Content Placeholder 6"/>
          <p:cNvSpPr>
            <a:spLocks noGrp="1"/>
          </p:cNvSpPr>
          <p:nvPr>
            <p:ph idx="1"/>
          </p:nvPr>
        </p:nvSpPr>
        <p:spPr>
          <a:xfrm>
            <a:off x="1028700" y="1447800"/>
            <a:ext cx="7581900" cy="5005586"/>
          </a:xfrm>
        </p:spPr>
        <p:txBody>
          <a:bodyPr>
            <a:noAutofit/>
          </a:bodyPr>
          <a:lstStyle/>
          <a:p>
            <a:pPr marL="57150" indent="0">
              <a:buNone/>
            </a:pPr>
            <a:r>
              <a:rPr lang="en-US" sz="2800" dirty="0" smtClean="0"/>
              <a:t>Why is Religion Related to Well-Being?</a:t>
            </a:r>
          </a:p>
          <a:p>
            <a:pPr marL="514350" indent="-457200"/>
            <a:r>
              <a:rPr lang="en-US" sz="2400" dirty="0" smtClean="0"/>
              <a:t>Provides social support</a:t>
            </a:r>
          </a:p>
          <a:p>
            <a:pPr marL="1044702" lvl="1" indent="-457200"/>
            <a:r>
              <a:rPr lang="en-US" sz="2400" dirty="0" smtClean="0"/>
              <a:t>From religious group members, from God</a:t>
            </a:r>
          </a:p>
          <a:p>
            <a:pPr marL="1044702" lvl="1" indent="-457200"/>
            <a:r>
              <a:rPr lang="en-US" sz="2400" dirty="0" smtClean="0"/>
              <a:t>Major religions share 5 ethical directives</a:t>
            </a:r>
          </a:p>
          <a:p>
            <a:pPr marL="1501902" lvl="2" indent="-457200"/>
            <a:r>
              <a:rPr lang="en-US" sz="2200" dirty="0" smtClean="0"/>
              <a:t>“golden rule” do unto others</a:t>
            </a:r>
          </a:p>
          <a:p>
            <a:pPr marL="1501902" lvl="2" indent="-457200"/>
            <a:r>
              <a:rPr lang="en-US" sz="2200" dirty="0" smtClean="0"/>
              <a:t>Better to give than receive</a:t>
            </a:r>
          </a:p>
          <a:p>
            <a:pPr marL="1501902" lvl="2" indent="-457200"/>
            <a:r>
              <a:rPr lang="en-US" sz="2200" dirty="0" smtClean="0"/>
              <a:t>Express gratitude</a:t>
            </a:r>
          </a:p>
          <a:p>
            <a:pPr marL="1501902" lvl="2" indent="-457200"/>
            <a:r>
              <a:rPr lang="en-US" sz="2200" dirty="0" smtClean="0"/>
              <a:t>Forgiveness encouraged</a:t>
            </a:r>
          </a:p>
          <a:p>
            <a:pPr marL="1501902" lvl="2" indent="-457200"/>
            <a:r>
              <a:rPr lang="en-US" sz="2200" dirty="0" smtClean="0"/>
              <a:t>Discourage comparisons of self and others and encourage acceptance</a:t>
            </a:r>
            <a:endParaRPr lang="en-US" sz="2200" dirty="0" smtClean="0"/>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dirty="0"/>
          </a:p>
        </p:txBody>
      </p:sp>
    </p:spTree>
    <p:extLst>
      <p:ext uri="{BB962C8B-B14F-4D97-AF65-F5344CB8AC3E}">
        <p14:creationId xmlns:p14="http://schemas.microsoft.com/office/powerpoint/2010/main" val="429475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03891" y="624086"/>
            <a:ext cx="7353300" cy="838200"/>
          </a:xfrm>
        </p:spPr>
        <p:txBody>
          <a:bodyPr>
            <a:normAutofit/>
          </a:bodyPr>
          <a:lstStyle/>
          <a:p>
            <a:r>
              <a:rPr lang="en-US" sz="4000" dirty="0" smtClean="0"/>
              <a:t>A Sense of Meaning and Purpose</a:t>
            </a:r>
            <a:endParaRPr lang="en-US" sz="4000" dirty="0"/>
          </a:p>
        </p:txBody>
      </p:sp>
      <p:sp>
        <p:nvSpPr>
          <p:cNvPr id="7" name="Content Placeholder 6"/>
          <p:cNvSpPr>
            <a:spLocks noGrp="1"/>
          </p:cNvSpPr>
          <p:nvPr>
            <p:ph idx="1"/>
          </p:nvPr>
        </p:nvSpPr>
        <p:spPr>
          <a:xfrm>
            <a:off x="1042435" y="1600200"/>
            <a:ext cx="7810500" cy="4700786"/>
          </a:xfrm>
        </p:spPr>
        <p:txBody>
          <a:bodyPr>
            <a:noAutofit/>
          </a:bodyPr>
          <a:lstStyle/>
          <a:p>
            <a:pPr marL="57150" indent="0">
              <a:buNone/>
            </a:pPr>
            <a:r>
              <a:rPr lang="en-US" sz="2800" dirty="0" smtClean="0"/>
              <a:t>Why is Religion Related to Well-Being?</a:t>
            </a:r>
          </a:p>
          <a:p>
            <a:pPr marL="514350" indent="-457200"/>
            <a:r>
              <a:rPr lang="en-US" sz="2400" dirty="0" smtClean="0"/>
              <a:t>Supports healthy lifestyles</a:t>
            </a:r>
          </a:p>
          <a:p>
            <a:pPr marL="1044702" lvl="1" indent="-457200"/>
            <a:r>
              <a:rPr lang="en-US" sz="2400" dirty="0" smtClean="0"/>
              <a:t>Prohibition of risky health behaviors</a:t>
            </a:r>
          </a:p>
          <a:p>
            <a:pPr marL="514350" indent="-457200"/>
            <a:r>
              <a:rPr lang="en-US" sz="2400" dirty="0" smtClean="0"/>
              <a:t>Promotes personality integration</a:t>
            </a:r>
          </a:p>
          <a:p>
            <a:pPr marL="1044702" lvl="1" indent="-457200"/>
            <a:r>
              <a:rPr lang="en-US" sz="2400" dirty="0" smtClean="0"/>
              <a:t>Mental </a:t>
            </a:r>
            <a:r>
              <a:rPr lang="en-US" sz="2400" dirty="0"/>
              <a:t>traits—intelligence, </a:t>
            </a:r>
            <a:r>
              <a:rPr lang="en-US" sz="2400" dirty="0" smtClean="0"/>
              <a:t>emotions, </a:t>
            </a:r>
            <a:r>
              <a:rPr lang="en-US" sz="2400" dirty="0"/>
              <a:t>impulses, volitions, native and acquired </a:t>
            </a:r>
            <a:r>
              <a:rPr lang="en-US" sz="2400" dirty="0" smtClean="0"/>
              <a:t>reactions organized </a:t>
            </a:r>
            <a:r>
              <a:rPr lang="en-US" sz="2400" dirty="0"/>
              <a:t>and </a:t>
            </a:r>
            <a:r>
              <a:rPr lang="en-US" sz="2400" b="1" dirty="0"/>
              <a:t>integrated</a:t>
            </a:r>
            <a:r>
              <a:rPr lang="en-US" sz="2400" dirty="0"/>
              <a:t> into a unity</a:t>
            </a:r>
            <a:endParaRPr lang="en-US" sz="2400" dirty="0" smtClean="0"/>
          </a:p>
          <a:p>
            <a:pPr marL="514350" indent="-457200"/>
            <a:r>
              <a:rPr lang="en-US" sz="2400" dirty="0" smtClean="0"/>
              <a:t>Promotes positive emotions</a:t>
            </a:r>
          </a:p>
          <a:p>
            <a:pPr marL="1044702" lvl="1" indent="-457200"/>
            <a:r>
              <a:rPr lang="en-US" sz="2400" dirty="0" smtClean="0"/>
              <a:t>Emotions: gratitude, forgiveness, awe, love, compassion, humility, sense of peace</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dirty="0"/>
          </a:p>
        </p:txBody>
      </p:sp>
    </p:spTree>
    <p:extLst>
      <p:ext uri="{BB962C8B-B14F-4D97-AF65-F5344CB8AC3E}">
        <p14:creationId xmlns:p14="http://schemas.microsoft.com/office/powerpoint/2010/main" val="2000769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03891" y="624086"/>
            <a:ext cx="7353300" cy="838200"/>
          </a:xfrm>
        </p:spPr>
        <p:txBody>
          <a:bodyPr>
            <a:normAutofit/>
          </a:bodyPr>
          <a:lstStyle/>
          <a:p>
            <a:r>
              <a:rPr lang="en-US" sz="4000" dirty="0" smtClean="0"/>
              <a:t>A Sense of Meaning and Purpose</a:t>
            </a:r>
            <a:endParaRPr lang="en-US" sz="4000" dirty="0"/>
          </a:p>
        </p:txBody>
      </p:sp>
      <p:sp>
        <p:nvSpPr>
          <p:cNvPr id="7" name="Content Placeholder 6"/>
          <p:cNvSpPr>
            <a:spLocks noGrp="1"/>
          </p:cNvSpPr>
          <p:nvPr>
            <p:ph idx="1"/>
          </p:nvPr>
        </p:nvSpPr>
        <p:spPr>
          <a:xfrm>
            <a:off x="1042435" y="1295400"/>
            <a:ext cx="7810500" cy="5005586"/>
          </a:xfrm>
        </p:spPr>
        <p:txBody>
          <a:bodyPr>
            <a:noAutofit/>
          </a:bodyPr>
          <a:lstStyle/>
          <a:p>
            <a:pPr marL="57150" indent="0">
              <a:buNone/>
            </a:pPr>
            <a:r>
              <a:rPr lang="en-US" sz="2800" dirty="0" smtClean="0"/>
              <a:t>Why is Religion Related to Well-Being?</a:t>
            </a:r>
          </a:p>
          <a:p>
            <a:pPr marL="514350" indent="-457200"/>
            <a:r>
              <a:rPr lang="en-US" sz="2400" dirty="0" smtClean="0"/>
              <a:t>Provides unique coping strategies</a:t>
            </a:r>
          </a:p>
          <a:p>
            <a:pPr marL="1044702" lvl="1" indent="-457200"/>
            <a:r>
              <a:rPr lang="en-US" sz="2400" dirty="0" smtClean="0"/>
              <a:t>Provides hope</a:t>
            </a:r>
          </a:p>
          <a:p>
            <a:pPr marL="1044702" lvl="1" indent="-457200"/>
            <a:r>
              <a:rPr lang="en-US" sz="2400" dirty="0" smtClean="0"/>
              <a:t>Offers reasons for stressors</a:t>
            </a:r>
          </a:p>
          <a:p>
            <a:pPr marL="1044702" lvl="1" indent="-457200"/>
            <a:r>
              <a:rPr lang="en-US" sz="2400" dirty="0" smtClean="0"/>
              <a:t>Prayer </a:t>
            </a:r>
          </a:p>
          <a:p>
            <a:pPr marL="514350" indent="-457200"/>
            <a:r>
              <a:rPr lang="en-US" sz="2400" dirty="0" smtClean="0"/>
              <a:t>Provides sense of meaning and purpose</a:t>
            </a:r>
          </a:p>
          <a:p>
            <a:pPr marL="1044702" lvl="1" indent="-457200"/>
            <a:r>
              <a:rPr lang="en-US" sz="2400" dirty="0" smtClean="0"/>
              <a:t>Ultimate meaning (addressed in next section)</a:t>
            </a:r>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dirty="0"/>
          </a:p>
        </p:txBody>
      </p:sp>
    </p:spTree>
    <p:extLst>
      <p:ext uri="{BB962C8B-B14F-4D97-AF65-F5344CB8AC3E}">
        <p14:creationId xmlns:p14="http://schemas.microsoft.com/office/powerpoint/2010/main" val="7088228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A2E40"/>
      </a:dk2>
      <a:lt2>
        <a:srgbClr val="EBE7DD"/>
      </a:lt2>
      <a:accent1>
        <a:srgbClr val="69A1AB"/>
      </a:accent1>
      <a:accent2>
        <a:srgbClr val="F2C418"/>
      </a:accent2>
      <a:accent3>
        <a:srgbClr val="87492C"/>
      </a:accent3>
      <a:accent4>
        <a:srgbClr val="4A845E"/>
      </a:accent4>
      <a:accent5>
        <a:srgbClr val="DC9528"/>
      </a:accent5>
      <a:accent6>
        <a:srgbClr val="9A5D78"/>
      </a:accent6>
      <a:hlink>
        <a:srgbClr val="77A1AB"/>
      </a:hlink>
      <a:folHlink>
        <a:srgbClr val="9A5D78"/>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17F9D331-421E-442F-B033-AF5B21A448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Crop</Template>
  <TotalTime>7287</TotalTime>
  <Words>3767</Words>
  <Application>Microsoft Office PowerPoint</Application>
  <PresentationFormat>On-screen Show (4:3)</PresentationFormat>
  <Paragraphs>770</Paragraphs>
  <Slides>67</Slides>
  <Notes>60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Franklin Gothic Book</vt:lpstr>
      <vt:lpstr>Times New Roman</vt:lpstr>
      <vt:lpstr>Wingdings</vt:lpstr>
      <vt:lpstr>Crop</vt:lpstr>
      <vt:lpstr>PowerPoint Presentation</vt:lpstr>
      <vt:lpstr>A Sense of Meaning and Purpose</vt:lpstr>
      <vt:lpstr>A Sense of Meaning and Purpose</vt:lpstr>
      <vt:lpstr>A Sense of Meaning and Purpose</vt:lpstr>
      <vt:lpstr>A Sense of Meaning and Purpose</vt:lpstr>
      <vt:lpstr>A Sense of Meaning and Purpose</vt:lpstr>
      <vt:lpstr>A Sense of Meaning and Purpose</vt:lpstr>
      <vt:lpstr>A Sense of Meaning and Purpose</vt:lpstr>
      <vt:lpstr>A Sense of Meaning and Purpose</vt:lpstr>
      <vt:lpstr>A Sense of Meaning and Purpose</vt:lpstr>
      <vt:lpstr>PowerPoint Presentation</vt:lpstr>
      <vt:lpstr>A Sense of Meaning and Purpose</vt:lpstr>
      <vt:lpstr>A Sense of Meaning and Purpose</vt:lpstr>
      <vt:lpstr>A Sense of Meaning and Purpose</vt:lpstr>
      <vt:lpstr>A Sense of Meaning and Purpose</vt:lpstr>
      <vt:lpstr>A Sense of Meaning and Purpose</vt:lpstr>
      <vt:lpstr>A Sense of Meaning and Purpose</vt:lpstr>
      <vt:lpstr>A Sense of Meaning and Purpose</vt:lpstr>
      <vt:lpstr>The Sacred Emotions</vt:lpstr>
      <vt:lpstr>The Sacred Emotions</vt:lpstr>
      <vt:lpstr>The Sacred Emotions</vt:lpstr>
      <vt:lpstr>The Sacred Emotions</vt:lpstr>
      <vt:lpstr>PowerPoint Presentation</vt:lpstr>
      <vt:lpstr>The Sacred Emotions</vt:lpstr>
      <vt:lpstr>The Sacred Emotions</vt:lpstr>
      <vt:lpstr>The Sacred Emotions</vt:lpstr>
      <vt:lpstr>The Sacred Emotions</vt:lpstr>
      <vt:lpstr>The Sacred Emotions</vt:lpstr>
      <vt:lpstr>Forgiveness</vt:lpstr>
      <vt:lpstr>The Sacred Emotions</vt:lpstr>
      <vt:lpstr>The Sacred Emotions</vt:lpstr>
      <vt:lpstr>PowerPoint Presentation</vt:lpstr>
      <vt:lpstr>The Sacred Emotions</vt:lpstr>
      <vt:lpstr>Altruism</vt:lpstr>
      <vt:lpstr>Congressional Medal of Honor</vt:lpstr>
      <vt:lpstr>        Altruism</vt:lpstr>
      <vt:lpstr>3 Types of Altruism</vt:lpstr>
      <vt:lpstr>PowerPoint Presentation</vt:lpstr>
      <vt:lpstr>Altruism – The Egotism Motive</vt:lpstr>
      <vt:lpstr>Altruism – The Egotism Motive</vt:lpstr>
      <vt:lpstr>Altruism – The Egotism Motive</vt:lpstr>
      <vt:lpstr>Altruism – The Empathy Motive</vt:lpstr>
      <vt:lpstr>Altruism</vt:lpstr>
      <vt:lpstr>The Sacred Emotions</vt:lpstr>
      <vt:lpstr>Religious Experiences</vt:lpstr>
      <vt:lpstr>Religious Experiences</vt:lpstr>
      <vt:lpstr>St. Francis of Assisi</vt:lpstr>
      <vt:lpstr>Religious Experiences</vt:lpstr>
      <vt:lpstr>Religious Experiences</vt:lpstr>
      <vt:lpstr>Religious Experiences</vt:lpstr>
      <vt:lpstr>Religious Experiences</vt:lpstr>
      <vt:lpstr>Religious Experiences</vt:lpstr>
      <vt:lpstr>Contemplative Spirituality</vt:lpstr>
      <vt:lpstr>Contemplative Spirituality</vt:lpstr>
      <vt:lpstr>Contemplative Religious Traditions</vt:lpstr>
      <vt:lpstr>Contemplative Religious Traditions</vt:lpstr>
      <vt:lpstr>Contemplative Religious Traditions</vt:lpstr>
      <vt:lpstr>Contemplative Religious Traditions</vt:lpstr>
      <vt:lpstr>Contemplative Religious Traditions</vt:lpstr>
      <vt:lpstr>Mysticism and the Brain</vt:lpstr>
      <vt:lpstr>Mysticism and the Brain</vt:lpstr>
      <vt:lpstr>Mysticism and the Brain</vt:lpstr>
      <vt:lpstr>Psychological Theories of Religious Maturity</vt:lpstr>
      <vt:lpstr>Psychological Theories of Religious Maturity</vt:lpstr>
      <vt:lpstr>Psychological Theories of Religious Maturity</vt:lpstr>
      <vt:lpstr>Psychological Theories of Religious Maturity</vt:lpstr>
      <vt:lpstr>Psychological Theories of Religious Maturity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Ancheta, Katie</dc:creator>
  <cp:lastModifiedBy>Traver, Holly</cp:lastModifiedBy>
  <cp:revision>223</cp:revision>
  <dcterms:created xsi:type="dcterms:W3CDTF">2006-08-16T00:00:00Z</dcterms:created>
  <dcterms:modified xsi:type="dcterms:W3CDTF">2020-04-04T23:33:50Z</dcterms:modified>
</cp:coreProperties>
</file>